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0" r:id="rId3"/>
    <p:sldId id="284" r:id="rId4"/>
    <p:sldId id="289" r:id="rId5"/>
    <p:sldId id="269" r:id="rId6"/>
    <p:sldId id="287" r:id="rId7"/>
    <p:sldId id="290" r:id="rId8"/>
    <p:sldId id="288" r:id="rId9"/>
    <p:sldId id="291" r:id="rId10"/>
    <p:sldId id="272" r:id="rId11"/>
    <p:sldId id="294" r:id="rId12"/>
    <p:sldId id="292" r:id="rId13"/>
    <p:sldId id="295" r:id="rId14"/>
    <p:sldId id="296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99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65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92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414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363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426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258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159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75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63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97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08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13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01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9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01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2A1C2D-77B2-4227-BA21-B350A6599BD0}" type="datetimeFigureOut">
              <a:rPr lang="fr-FR" smtClean="0"/>
              <a:t>25/11/2025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77C0F4-2396-42F1-BFD7-46CB1C7C5E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655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affiche, symbole, logo&#10;&#10;Le contenu généré par l’IA peut être incorrect.">
            <a:extLst>
              <a:ext uri="{FF2B5EF4-FFF2-40B4-BE49-F238E27FC236}">
                <a16:creationId xmlns:a16="http://schemas.microsoft.com/office/drawing/2014/main" id="{4E359564-4C1E-6D90-4F1A-581136CEF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31" y="1363798"/>
            <a:ext cx="3891537" cy="4130404"/>
          </a:xfrm>
          <a:prstGeom prst="rect">
            <a:avLst/>
          </a:prstGeom>
          <a:solidFill>
            <a:srgbClr val="282828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376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3 : </a:t>
            </a:r>
            <a:r>
              <a:rPr lang="fr-FR" sz="4000" noProof="0" dirty="0" err="1">
                <a:solidFill>
                  <a:schemeClr val="bg1"/>
                </a:solidFill>
              </a:rPr>
              <a:t>Weight</a:t>
            </a:r>
            <a:r>
              <a:rPr lang="fr-FR" sz="4000" noProof="0" dirty="0">
                <a:solidFill>
                  <a:schemeClr val="bg1"/>
                </a:solidFill>
              </a:rPr>
              <a:t> &amp; Balance et Check Final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Durée moyenne : 10-15 minutes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Pourquoi 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⚖️ Masse et Centrage (15-20 min)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Chercher masse à vide avion (Carnet de Route)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Calculer masse équipage : 2 personnes avec son positionnement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Calculer masse bagages (estimation...)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Calculer masse carburant : Fuel(L) × 0.72 kg/L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Additionner pour avoir masse totale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Vérifier &lt; MTOW (Maximum Takeoff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Weight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Calculer centrage (moments) :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  - Moment = Masse × Bras de levier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  - Chercher les bras de levier dans le POH (tableau complexe)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  - Calculer moment total et CG position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/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Reporter sur l'enveloppe de centrage POH</a:t>
            </a:r>
          </a:p>
          <a:p>
            <a:pPr marL="457200" lvl="1" indent="0">
              <a:lnSpc>
                <a:spcPct val="120000"/>
              </a:lnSpc>
              <a:spcBef>
                <a:spcPts val="400"/>
              </a:spcBef>
              <a:buNone/>
              <a:defRPr sz="1400" b="1">
                <a:solidFill>
                  <a:srgbClr val="EF4444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 • ❌ Refaire si hors enveloppe (déplacer bagages, enlever carburant...)</a:t>
            </a: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743FEF58-4F28-AA4F-2ED2-9B61957BF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4E233-E5A8-C830-4B8E-51661DAE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5C13-49FC-6CD3-A8E8-710A3DD8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3 : Finie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3B17-3318-9E14-55AF-00E09B795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Notre avion est en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caopcité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de faire le vol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5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Maule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Tout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dfoit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faia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ala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fmin</a:t>
            </a:r>
            <a:endParaRPr lang="fr-FR" sz="5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Lamoiond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modicaiotn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impluqsue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500" noProof="0" dirty="0" err="1">
                <a:solidFill>
                  <a:schemeClr val="bg1">
                    <a:alpha val="80000"/>
                  </a:schemeClr>
                </a:solidFill>
              </a:rPr>
              <a:t>modi</a:t>
            </a:r>
            <a:r>
              <a:rPr lang="fr-FR" sz="500" noProof="0" dirty="0">
                <a:solidFill>
                  <a:schemeClr val="bg1">
                    <a:alpha val="80000"/>
                  </a:schemeClr>
                </a:solidFill>
              </a:rPr>
              <a:t> du calcule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500" noProof="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475DBFA3-F99A-F1B9-3102-CC49B8536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210438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472E7-4982-C213-7BC1-47C55132B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16B6-E270-F227-F6CA-DE4EFBAF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8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Étape 4: Performance et distance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1A42B5-D9C9-A356-D6E9-BFBE7AAD2676}"/>
              </a:ext>
            </a:extLst>
          </p:cNvPr>
          <p:cNvSpPr txBox="1"/>
          <p:nvPr/>
        </p:nvSpPr>
        <p:spPr>
          <a:xfrm>
            <a:off x="3157538" y="412454"/>
            <a:ext cx="3243262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Masse et centrage -10-15 minutes (avec erreurs fréquentes...)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 err="1"/>
              <a:t>Altide</a:t>
            </a:r>
            <a:r>
              <a:rPr lang="fr-FR" sz="800" i="1" noProof="0" dirty="0"/>
              <a:t> de l’</a:t>
            </a:r>
            <a:r>
              <a:rPr lang="fr-FR" sz="800" i="1" noProof="0" dirty="0" err="1"/>
              <a:t>aerodrome</a:t>
            </a:r>
            <a:r>
              <a:rPr lang="fr-FR" sz="800" i="1" noProof="0" dirty="0"/>
              <a:t> (</a:t>
            </a:r>
            <a:r>
              <a:rPr lang="fr-FR" sz="800" i="1" noProof="0" dirty="0" err="1"/>
              <a:t>Etpa</a:t>
            </a:r>
            <a:r>
              <a:rPr lang="fr-FR" sz="800" i="1" noProof="0" dirty="0"/>
              <a:t> 1)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 err="1"/>
              <a:t>Tempertaure</a:t>
            </a:r>
            <a:r>
              <a:rPr lang="fr-FR" sz="800" i="1" noProof="0" dirty="0"/>
              <a:t> + vent a </a:t>
            </a:r>
            <a:r>
              <a:rPr lang="fr-FR" sz="800" i="1" noProof="0" dirty="0" err="1"/>
              <a:t>niva</a:t>
            </a:r>
            <a:r>
              <a:rPr lang="fr-FR" sz="800" i="1" noProof="0" dirty="0"/>
              <a:t> </a:t>
            </a:r>
            <a:r>
              <a:rPr lang="fr-FR" sz="800" i="1" noProof="0" dirty="0" err="1"/>
              <a:t>aerodrome</a:t>
            </a:r>
            <a:r>
              <a:rPr lang="fr-FR" sz="800" i="1" noProof="0" dirty="0"/>
              <a:t> + </a:t>
            </a:r>
            <a:r>
              <a:rPr lang="fr-FR" sz="800" i="1" noProof="0" dirty="0" err="1"/>
              <a:t>etape</a:t>
            </a:r>
            <a:r>
              <a:rPr lang="fr-FR" sz="800" i="1" noProof="0" dirty="0"/>
              <a:t> de la piste </a:t>
            </a:r>
            <a:r>
              <a:rPr lang="fr-FR" sz="800" i="1" noProof="0" dirty="0" err="1"/>
              <a:t>Metar</a:t>
            </a:r>
            <a:r>
              <a:rPr lang="fr-FR" sz="800" i="1" noProof="0" dirty="0"/>
              <a:t> (</a:t>
            </a:r>
            <a:r>
              <a:rPr lang="fr-FR" sz="800" i="1" noProof="0" dirty="0" err="1"/>
              <a:t>etape</a:t>
            </a:r>
            <a:r>
              <a:rPr lang="fr-FR" sz="800" i="1" noProof="0" dirty="0"/>
              <a:t> 2)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Masse de l’</a:t>
            </a:r>
            <a:r>
              <a:rPr lang="fr-FR" sz="800" i="1" noProof="0" dirty="0" err="1"/>
              <a:t>aviton</a:t>
            </a:r>
            <a:r>
              <a:rPr lang="fr-FR" sz="800" i="1" noProof="0" dirty="0"/>
              <a:t> (</a:t>
            </a:r>
            <a:r>
              <a:rPr lang="fr-FR" sz="800" i="1" noProof="0" dirty="0" err="1"/>
              <a:t>etape</a:t>
            </a:r>
            <a:r>
              <a:rPr lang="fr-FR" sz="800" i="1" noProof="0" dirty="0"/>
              <a:t> 3)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endParaRPr lang="fr-FR" sz="800" i="1" noProof="0" dirty="0"/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ABAQUE ou Les Tableau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 err="1"/>
              <a:t>Probleme</a:t>
            </a:r>
            <a:r>
              <a:rPr lang="fr-FR" sz="800" i="1" noProof="0" dirty="0"/>
              <a:t> tout les MANEXE Ne se ressemble pas parfois chez un même constructeur (EXEMPLE GUVV et HSTR) distance de décollage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4 tableaux a analyser: </a:t>
            </a:r>
            <a:r>
              <a:rPr lang="fr-FR" sz="800" i="1" noProof="0" dirty="0" err="1"/>
              <a:t>take</a:t>
            </a:r>
            <a:r>
              <a:rPr lang="fr-FR" sz="800" i="1" noProof="0" dirty="0"/>
              <a:t> off distance, </a:t>
            </a:r>
            <a:r>
              <a:rPr lang="fr-FR" sz="800" i="1" noProof="0" dirty="0" err="1"/>
              <a:t>take</a:t>
            </a:r>
            <a:r>
              <a:rPr lang="fr-FR" sz="800" i="1" noProof="0" dirty="0"/>
              <a:t> off </a:t>
            </a:r>
            <a:r>
              <a:rPr lang="fr-FR" sz="800" i="1" noProof="0" dirty="0" err="1"/>
              <a:t>diance</a:t>
            </a:r>
            <a:r>
              <a:rPr lang="fr-FR" sz="800" i="1" noProof="0" dirty="0"/>
              <a:t> + 50ft, landing </a:t>
            </a:r>
            <a:r>
              <a:rPr lang="fr-FR" sz="800" i="1" noProof="0" dirty="0" err="1"/>
              <a:t>disanta</a:t>
            </a:r>
            <a:r>
              <a:rPr lang="fr-FR" sz="800" i="1" noProof="0" dirty="0"/>
              <a:t>, </a:t>
            </a:r>
            <a:r>
              <a:rPr lang="fr-FR" sz="800" i="1" noProof="0" dirty="0" err="1"/>
              <a:t>abnormal</a:t>
            </a:r>
            <a:r>
              <a:rPr lang="fr-FR" sz="800" i="1" noProof="0" dirty="0"/>
              <a:t> landing distance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Exemple </a:t>
            </a:r>
            <a:r>
              <a:rPr lang="fr-FR" sz="800" i="1" noProof="0" dirty="0" err="1"/>
              <a:t>Sstrasbourg</a:t>
            </a:r>
            <a:r>
              <a:rPr lang="fr-FR" sz="800" i="1" noProof="0" dirty="0"/>
              <a:t>: 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Mass 1110, vent face 5kt, alt 505ft, </a:t>
            </a:r>
            <a:r>
              <a:rPr lang="fr-FR" sz="800" i="1" noProof="0" dirty="0" err="1"/>
              <a:t>temperation</a:t>
            </a:r>
            <a:r>
              <a:rPr lang="fr-FR" sz="800" i="1" noProof="0" dirty="0"/>
              <a:t> 10°C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Apres comparer avec les distance </a:t>
            </a:r>
            <a:r>
              <a:rPr lang="fr-FR" sz="800" i="1" noProof="0" dirty="0" err="1"/>
              <a:t>depcaler</a:t>
            </a:r>
            <a:r>
              <a:rPr lang="fr-FR" sz="800" i="1" noProof="0" dirty="0"/>
              <a:t> des </a:t>
            </a:r>
            <a:r>
              <a:rPr lang="fr-FR" sz="800" i="1" noProof="0" dirty="0" err="1"/>
              <a:t>aerodrome</a:t>
            </a:r>
            <a:r>
              <a:rPr lang="fr-FR" sz="800" i="1" noProof="0" dirty="0"/>
              <a:t> choisis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i="1">
                <a:solidFill>
                  <a:srgbClr val="6B0F2B"/>
                </a:solidFill>
              </a:defRPr>
            </a:pPr>
            <a:r>
              <a:rPr lang="fr-FR" sz="800" i="1" noProof="0" dirty="0"/>
              <a:t>Pas compatible ? Retour a l’</a:t>
            </a:r>
            <a:r>
              <a:rPr lang="fr-FR" sz="800" i="1" noProof="0" dirty="0" err="1"/>
              <a:t>etape</a:t>
            </a:r>
            <a:r>
              <a:rPr lang="fr-FR" sz="800" i="1" noProof="0" dirty="0"/>
              <a:t> 1</a:t>
            </a:r>
          </a:p>
        </p:txBody>
      </p:sp>
      <p:pic>
        <p:nvPicPr>
          <p:cNvPr id="5" name="Image 4" descr="Une image contenant diagramme, texte, ligne&#10;&#10;Le contenu généré par l’IA peut être incorrect.">
            <a:extLst>
              <a:ext uri="{FF2B5EF4-FFF2-40B4-BE49-F238E27FC236}">
                <a16:creationId xmlns:a16="http://schemas.microsoft.com/office/drawing/2014/main" id="{ABFA5BF2-111C-9130-BDBB-955A4452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6"/>
          <a:stretch>
            <a:fillRect/>
          </a:stretch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9" name="Image 8" descr="Une image contenant texte, noir et blanc, nombre, document&#10;&#10;Le contenu généré par l’IA peut être incorrect.">
            <a:extLst>
              <a:ext uri="{FF2B5EF4-FFF2-40B4-BE49-F238E27FC236}">
                <a16:creationId xmlns:a16="http://schemas.microsoft.com/office/drawing/2014/main" id="{C20A7024-60AE-439B-1FF8-712B20B29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1083"/>
          <a:stretch>
            <a:fillRect/>
          </a:stretch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F9F774-F324-8164-BF6B-1C72D42A5140}"/>
              </a:ext>
            </a:extLst>
          </p:cNvPr>
          <p:cNvSpPr/>
          <p:nvPr/>
        </p:nvSpPr>
        <p:spPr>
          <a:xfrm>
            <a:off x="6591299" y="1653540"/>
            <a:ext cx="5600701" cy="922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6C6C8-7169-A080-BFEE-97B90D7270C5}"/>
              </a:ext>
            </a:extLst>
          </p:cNvPr>
          <p:cNvSpPr/>
          <p:nvPr/>
        </p:nvSpPr>
        <p:spPr>
          <a:xfrm>
            <a:off x="8526780" y="1348740"/>
            <a:ext cx="601980" cy="1226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3A4E64-12F7-18F2-6522-ED712A536AFB}"/>
              </a:ext>
            </a:extLst>
          </p:cNvPr>
          <p:cNvSpPr/>
          <p:nvPr/>
        </p:nvSpPr>
        <p:spPr>
          <a:xfrm>
            <a:off x="1348740" y="5372100"/>
            <a:ext cx="1874520" cy="1165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05CA9-B81E-CBF9-88F9-29A594A6654E}"/>
              </a:ext>
            </a:extLst>
          </p:cNvPr>
          <p:cNvSpPr/>
          <p:nvPr/>
        </p:nvSpPr>
        <p:spPr>
          <a:xfrm>
            <a:off x="3393281" y="5495924"/>
            <a:ext cx="864394" cy="104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0C69CE-2145-164F-71F7-224EE911A290}"/>
              </a:ext>
            </a:extLst>
          </p:cNvPr>
          <p:cNvSpPr/>
          <p:nvPr/>
        </p:nvSpPr>
        <p:spPr>
          <a:xfrm>
            <a:off x="4519613" y="5657850"/>
            <a:ext cx="942975" cy="94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94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43F34-C6EF-7B1A-C73F-E9BE2533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093D-298D-0134-EEEE-39197C5B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4 : Finie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DC1C2-F6D2-40D6-E3B4-909DF0D3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On sait que l’avions et en capacité de décoller et d’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atterier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tout au long de la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nav</a:t>
            </a: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VS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Pas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recie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erreut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de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precision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et le ratio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Alflight</a:t>
            </a: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Calacule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et recalcule automatique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 4" descr="Une image contenant texte, diagramme, croquis, Dessin technique&#10;&#10;Le contenu généré par l’IA peut être incorrect.">
            <a:extLst>
              <a:ext uri="{FF2B5EF4-FFF2-40B4-BE49-F238E27FC236}">
                <a16:creationId xmlns:a16="http://schemas.microsoft.com/office/drawing/2014/main" id="{F927AD0C-B5A9-CCC8-1BD6-4AE99A441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202595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FCEB3-32E2-06EF-4CB8-575C0A7C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A6AC-0801-9296-A168-35CCC748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5 : Imprimer et centraliser et </a:t>
            </a:r>
            <a:r>
              <a:rPr lang="fr-FR" sz="4000" noProof="0" dirty="0" err="1">
                <a:solidFill>
                  <a:schemeClr val="bg1"/>
                </a:solidFill>
              </a:rPr>
              <a:t>preparer</a:t>
            </a:r>
            <a:endParaRPr lang="fr-FR" sz="4000" noProof="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37B6-F089-8833-774D-3283369E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Dossier de vol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Imprimer les doc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memeto</a:t>
            </a: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Noter les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perfomencae</a:t>
            </a: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Notre le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fraquance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et les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elemetn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importet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meteo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element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notam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metar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diver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fres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Vor,…)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Carte vac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Masse et centrage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Apaier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 note (</a:t>
            </a:r>
            <a:r>
              <a:rPr lang="fr-FR" sz="1400" noProof="0" dirty="0" err="1">
                <a:solidFill>
                  <a:schemeClr val="bg1">
                    <a:alpha val="80000"/>
                  </a:schemeClr>
                </a:solidFill>
              </a:rPr>
              <a:t>claiarance</a:t>
            </a:r>
            <a:r>
              <a:rPr lang="fr-FR" sz="1400" noProof="0" dirty="0">
                <a:solidFill>
                  <a:schemeClr val="bg1">
                    <a:alpha val="80000"/>
                  </a:schemeClr>
                </a:solidFill>
              </a:rPr>
              <a:t>, bloc, heur de passage)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 sz="1800" i="1">
                <a:solidFill>
                  <a:srgbClr val="6B0F2B"/>
                </a:solidFill>
              </a:defRPr>
            </a:pPr>
            <a:endParaRPr lang="fr-FR" sz="1400" noProof="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46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Étape 5/5 : la </a:t>
            </a:r>
            <a:r>
              <a:rPr lang="fr-FR" noProof="0" dirty="0" err="1"/>
              <a:t>preparation</a:t>
            </a:r>
            <a:r>
              <a:rPr lang="fr-FR" noProof="0" dirty="0"/>
              <a:t> est Complete : Le Cauchemar des Changements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6360" cy="4351338"/>
          </a:xfrm>
        </p:spPr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⚠️ CHAQUE modification = Recommencer partiellement ou totalement</a:t>
            </a:r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noProof="0" dirty="0"/>
              <a:t>❌ Changement météo ? TOUT RECOMMENCER !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Nouveau METAR → Nouvelles températures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Recalculer PA, DA, performances décollage/atterrissage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Nouveaux vents → Recalculer vitesses sol, temps, carburant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Conditions détériorées → Chercher un aérodrome de dégagement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Refaire les calculs pour le dégagement (METAR, VAC, perfs...)</a:t>
            </a:r>
          </a:p>
          <a:p>
            <a:pPr>
              <a:spcBef>
                <a:spcPts val="800"/>
              </a:spcBef>
              <a:defRPr sz="1600"/>
            </a:pPr>
            <a:endParaRPr lang="fr-FR" noProof="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noProof="0" dirty="0"/>
              <a:t>❌ Passager supplémentaire ? TOUT RECOMMENCER !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Recalculer masse et centrage complet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Nouvelles performances décollage (masse augmentée)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Recalculer consommation carburant (avion plus lourd)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Potentiellement : retirer des bagages ou du carburant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Si hors enveloppe centrage → </a:t>
            </a:r>
            <a:r>
              <a:rPr lang="fr-FR" noProof="0" dirty="0" err="1"/>
              <a:t>Reorganiser</a:t>
            </a:r>
            <a:r>
              <a:rPr lang="fr-FR" noProof="0" dirty="0"/>
              <a:t> chargement</a:t>
            </a:r>
          </a:p>
          <a:p>
            <a:pPr>
              <a:spcBef>
                <a:spcPts val="800"/>
              </a:spcBef>
              <a:defRPr sz="1600"/>
            </a:pPr>
            <a:endParaRPr lang="fr-FR" noProof="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noProof="0" dirty="0"/>
              <a:t>❌ Changement de piste ? Recalculer !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Nouvelle orientation piste → Recalculer composantes vent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Nouvelle longueur piste → Revérifier performances</a:t>
            </a:r>
          </a:p>
          <a:p>
            <a:pPr>
              <a:spcBef>
                <a:spcPts val="800"/>
              </a:spcBef>
              <a:defRPr sz="1600"/>
            </a:pPr>
            <a:endParaRPr lang="fr-FR" noProof="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noProof="0" dirty="0"/>
              <a:t>❌ Retard au départ ? Mise à jour !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Nouveaux horaires → Nouveau TAF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 err="1"/>
              <a:t>Modificaiotn</a:t>
            </a:r>
            <a:r>
              <a:rPr lang="fr-FR" noProof="0" dirty="0"/>
              <a:t> du nombre de personnes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Avions plus </a:t>
            </a:r>
            <a:r>
              <a:rPr lang="fr-FR" noProof="0" dirty="0" err="1"/>
              <a:t>disponble</a:t>
            </a:r>
            <a:r>
              <a:rPr lang="fr-FR" noProof="0" dirty="0"/>
              <a:t> ?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Nouveau METAR → Températures/vents différents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noProof="0" dirty="0"/>
              <a:t>  • Plan de vol à modifier (OLIVIA)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14060" y="1825625"/>
            <a:ext cx="4229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sz="1800" i="1" noProof="0" dirty="0">
                <a:solidFill>
                  <a:srgbClr val="6B0F2B"/>
                </a:solidFill>
              </a:rPr>
              <a:t>🚨 La réalité de CHAQUE préparation de vol sans aide numérique</a:t>
            </a:r>
          </a:p>
          <a:p>
            <a:pPr>
              <a:spcBef>
                <a:spcPts val="800"/>
              </a:spcBef>
              <a:defRPr sz="1600"/>
            </a:pPr>
            <a:r>
              <a:rPr lang="fr-FR" sz="1600" noProof="0" dirty="0"/>
              <a:t>⏱️ TEMPS TOTAL : 1h00 à 1h30 de préparation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Pour UN SEUL vol de navigation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Sans compter les erreurs et oublis...</a:t>
            </a:r>
          </a:p>
          <a:p>
            <a:pPr>
              <a:spcBef>
                <a:spcPts val="800"/>
              </a:spcBef>
              <a:defRPr sz="1600"/>
            </a:pPr>
            <a:endParaRPr lang="fr-FR" sz="1600" noProof="0" dirty="0"/>
          </a:p>
          <a:p>
            <a:pPr>
              <a:spcBef>
                <a:spcPts val="800"/>
              </a:spcBef>
              <a:defRPr sz="1600"/>
            </a:pPr>
            <a:r>
              <a:rPr lang="fr-FR" sz="1600" noProof="0" dirty="0"/>
              <a:t>🧠 CHARGE MENTALE : Maximale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5 sites web différents à consulter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20+ calculs manuels (risques d'erreur élevés)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Documents papier éparpillés partout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Impossible de tout garder en tête</a:t>
            </a:r>
          </a:p>
          <a:p>
            <a:pPr>
              <a:spcBef>
                <a:spcPts val="800"/>
              </a:spcBef>
              <a:defRPr sz="1600"/>
            </a:pPr>
            <a:endParaRPr lang="fr-FR" sz="1600" noProof="0" dirty="0"/>
          </a:p>
          <a:p>
            <a:pPr>
              <a:spcBef>
                <a:spcPts val="800"/>
              </a:spcBef>
              <a:defRPr sz="1600" b="1">
                <a:solidFill>
                  <a:srgbClr val="EF4444"/>
                </a:solidFill>
              </a:defRPr>
            </a:pPr>
            <a:r>
              <a:rPr lang="fr-FR" sz="1600" b="1" noProof="0" dirty="0">
                <a:solidFill>
                  <a:srgbClr val="EF4444"/>
                </a:solidFill>
              </a:rPr>
              <a:t>⚠️ RISQUES D'ERREURS : Très élevés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Oubli d'un NOTAM critique (piste fermée)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Erreur de calcul dans les performances (dangereux !)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Mauvaise lecture d'un abaque (±15% d'erreur)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Confusion entre unités (</a:t>
            </a:r>
            <a:r>
              <a:rPr lang="fr-FR" sz="1400" noProof="0" dirty="0" err="1"/>
              <a:t>ft</a:t>
            </a:r>
            <a:r>
              <a:rPr lang="fr-FR" sz="1400" noProof="0" dirty="0"/>
              <a:t>/m, kt/km/h, L/gal...)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Document périmé non détecté</a:t>
            </a:r>
          </a:p>
          <a:p>
            <a:pPr>
              <a:spcBef>
                <a:spcPts val="800"/>
              </a:spcBef>
              <a:defRPr sz="1600"/>
            </a:pPr>
            <a:endParaRPr lang="fr-FR" sz="1600" noProof="0" dirty="0"/>
          </a:p>
          <a:p>
            <a:pPr>
              <a:spcBef>
                <a:spcPts val="800"/>
              </a:spcBef>
              <a:defRPr sz="1600"/>
            </a:pPr>
            <a:r>
              <a:rPr lang="fr-FR" sz="1600" noProof="0" dirty="0"/>
              <a:t>😤 FRUSTRATION : Maximum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Répétitif, chronophage, source de stress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Décourage les vols spontanés</a:t>
            </a:r>
          </a:p>
          <a:p>
            <a:pPr lvl="1">
              <a:spcBef>
                <a:spcPts val="400"/>
              </a:spcBef>
              <a:defRPr sz="1400"/>
            </a:pPr>
            <a:r>
              <a:rPr lang="fr-FR" sz="1400" noProof="0" dirty="0"/>
              <a:t>  • Vol de 1h30 = 3h de préparation (ratio 2:1 !)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rPr lang="fr-FR" noProof="0" dirty="0"/>
              <a:t>ET SI...</a:t>
            </a:r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lang="fr-FR" noProof="0" dirty="0"/>
              <a:t>Tout cela pouvait prendre 15 minutes 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B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1665595" y="2286000"/>
            <a:ext cx="5812810" cy="1764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rPr lang="fr-FR" noProof="0" dirty="0"/>
              <a:t>Avec </a:t>
            </a:r>
            <a:r>
              <a:rPr lang="fr-FR" noProof="0" dirty="0" err="1"/>
              <a:t>Alflight</a:t>
            </a:r>
            <a:endParaRPr lang="fr-FR" noProof="0" dirty="0"/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lang="fr-FR" noProof="0" dirty="0"/>
              <a:t>La préparation de vol réinventée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Comment Fonctionne </a:t>
            </a:r>
            <a:r>
              <a:rPr lang="fr-FR" noProof="0" dirty="0" err="1"/>
              <a:t>Alflight</a:t>
            </a:r>
            <a:r>
              <a:rPr lang="fr-FR" noProof="0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🎯 2 étapes simples pour une efficacité maximale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📱 </a:t>
            </a:r>
            <a:r>
              <a:rPr lang="fr-FR" noProof="0" dirty="0" err="1"/>
              <a:t>Alflight</a:t>
            </a:r>
            <a:r>
              <a:rPr lang="fr-FR" noProof="0" dirty="0"/>
              <a:t> révolutionne la préparation de vol en 2 étapes :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1️⃣ PREMIÈRE UTILISATION : Configuration initiale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⏱️ Durée : 10-15 minutes (UNE SEULE FOIS)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Créer votre profil pilote (licences, qualifications)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Télécharger vos avions favoris depuis la bibliothèque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Configurer vos préférences (unités, aérodromes habituels)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2️⃣ CHAQUE VOL SUIVANT : Préparation instantanée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3B82F6"/>
                </a:solidFill>
              </a:defRPr>
            </a:pPr>
            <a:r>
              <a:rPr lang="fr-FR" noProof="0" dirty="0"/>
              <a:t>⚡ Durée : 3 MINUTES CHRONO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Saisir départ/arrivée → Tout le reste est AUTOMATIQUE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Validation des calculs → Prêt à décoller !</a:t>
            </a:r>
          </a:p>
          <a:p>
            <a:pPr marL="0" indent="0">
              <a:spcBef>
                <a:spcPts val="1000"/>
              </a:spcBef>
              <a:buNone/>
              <a:defRPr sz="1800"/>
            </a:pPr>
            <a:endParaRPr lang="fr-FR" noProof="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1️⃣ Première Utilisation : Configuration Initiale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⏱️ Durée totale : 10-15 minutes (une seule fois dans votre vie de pilote !)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👤 ÉTAPE 1 : Profil Pilote (3-5 min)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Nom, prénom, date de naissance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Licence (LAPL, PPL, CPL...) + numéro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Qualifications (SEP, MEP, Night, IR...)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Certificat médical (classe + date expiration)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Alertes automatiques pour renouvellements !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✈️ ÉTAPE 2 : Télécharger Avions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Accéder bibliothèque intégrée (50+ modèles)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Rechercher votre avion (DA40 NG, C172, PA28...)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Télécharger : performances + abaques + limites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Ajouter immatriculation (F-HSTR, F-GXYZ...)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Avion prêt avec TOUTES ses données techniques !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⚙️ ÉTAPE 3 : Préférences Unités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Choisir </a:t>
            </a:r>
            <a:r>
              <a:rPr lang="fr-FR" noProof="0" dirty="0" err="1"/>
              <a:t>preset</a:t>
            </a:r>
            <a:r>
              <a:rPr lang="fr-FR" noProof="0" dirty="0"/>
              <a:t> rapide : EASA (Europe) ou FAA (USA)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Ou personnaliser : distances (nm/km), vitesses (kt/km/h)...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Configurer aérodromes favoris (base habituelle)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Application adaptée à VOS habitudes !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📲 ÉTAPE 4 : Synchronisation (2-3 min)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Créer compte </a:t>
            </a:r>
            <a:r>
              <a:rPr lang="fr-FR" noProof="0" dirty="0" err="1"/>
              <a:t>Supabase</a:t>
            </a:r>
            <a:r>
              <a:rPr lang="fr-FR" noProof="0" dirty="0"/>
              <a:t> (email + mot de passe)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Sync automatique multi-appareils (phone + tablette + PC)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Vos données partout, tout le temps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839" y="1621410"/>
            <a:ext cx="5036819" cy="41459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 sz="4000" b="1">
                <a:solidFill>
                  <a:srgbClr val="93163C"/>
                </a:solidFill>
              </a:defRPr>
            </a:pPr>
            <a: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  <a:t>Étape 0 </a:t>
            </a:r>
            <a:b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  <a:t>Ou Aller ?</a:t>
            </a:r>
            <a:b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b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r>
              <a:rPr lang="fr-FR" sz="16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  <a:t>1 minutes, agréable</a:t>
            </a:r>
            <a:br>
              <a:rPr lang="fr-FR" sz="1600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br>
              <a:rPr lang="fr-FR" kern="1200" noProof="0" dirty="0">
                <a:solidFill>
                  <a:schemeClr val="tx1"/>
                </a:solidFill>
                <a:latin typeface="Termina Medium" panose="00000600000000000000" pitchFamily="50" charset="0"/>
                <a:cs typeface="+mj-cs"/>
              </a:rPr>
            </a:br>
            <a: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  <a:t>On fait rêver</a:t>
            </a:r>
            <a:b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</a:br>
            <a: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  <a:t>On parle de simplicité</a:t>
            </a:r>
            <a:b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</a:br>
            <a:r>
              <a:rPr lang="fr-FR" sz="2000" kern="1200" noProof="0" dirty="0">
                <a:solidFill>
                  <a:schemeClr val="tx1"/>
                </a:solidFill>
                <a:latin typeface="Montserrat Light" pitchFamily="2" charset="0"/>
                <a:cs typeface="+mj-cs"/>
              </a:rPr>
              <a:t>on fixe une date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2E867D-E5A0-7081-953E-1CF8A77AE42F}"/>
              </a:ext>
            </a:extLst>
          </p:cNvPr>
          <p:cNvSpPr txBox="1"/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600"/>
            </a:pPr>
            <a:endParaRPr lang="fr-FR" sz="2000" noProof="0" dirty="0"/>
          </a:p>
        </p:txBody>
      </p:sp>
      <p:pic>
        <p:nvPicPr>
          <p:cNvPr id="25" name="Image 24" descr="Une image contenant Photographie aérienne, Vue plongeante, arbre, plein air&#10;&#10;Le contenu généré par l’IA peut être incorrect.">
            <a:extLst>
              <a:ext uri="{FF2B5EF4-FFF2-40B4-BE49-F238E27FC236}">
                <a16:creationId xmlns:a16="http://schemas.microsoft.com/office/drawing/2014/main" id="{4C9C7071-0B00-D6E2-1F5C-E7BBFC7F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0" r="-1" b="232"/>
          <a:stretch>
            <a:fillRect/>
          </a:stretch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20" name="Image 19" descr="Une image contenant plein air, arbre, ciel, paysage&#10;&#10;Le contenu généré par l’IA peut être incorrect.">
            <a:extLst>
              <a:ext uri="{FF2B5EF4-FFF2-40B4-BE49-F238E27FC236}">
                <a16:creationId xmlns:a16="http://schemas.microsoft.com/office/drawing/2014/main" id="{CF4F7660-4D19-23CD-653D-9DB2FDDC0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4" b="14101"/>
          <a:stretch>
            <a:fillRect/>
          </a:stretch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rPr lang="fr-FR" noProof="0" dirty="0"/>
              <a:t>Et Maintenant...</a:t>
            </a:r>
          </a:p>
          <a:p>
            <a:pPr algn="ctr">
              <a:spcBef>
                <a:spcPts val="2000"/>
              </a:spcBef>
              <a:defRPr sz="3200">
                <a:solidFill>
                  <a:srgbClr val="FFFFFF"/>
                </a:solidFill>
              </a:defRPr>
            </a:pPr>
            <a:r>
              <a:rPr lang="fr-FR" noProof="0" dirty="0"/>
              <a:t>Préparez CHAQUE vol en 3 minutes 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2️⃣ Chaque Vol : Préparation en 3 Minutes 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⏱️ Chronomètre : De l'ouverture de l'app au décollage en 180 secondes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🚀 MINUTE 1 : Saisie du Vol (30 secondes)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Ouvrir </a:t>
            </a:r>
            <a:r>
              <a:rPr lang="fr-FR" noProof="0" dirty="0" err="1"/>
              <a:t>Alflight</a:t>
            </a:r>
            <a:r>
              <a:rPr lang="fr-FR" noProof="0" dirty="0"/>
              <a:t> → Onglet 'Nouveau Vol'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Saisir départ : LFST (Strasbourg)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Saisir arrivée : LFPO (Paris-Orly)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Sélectionner avion : F-HSTR (DA40 NG)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Date/heure vol : Aujourd'hui 14h00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Clic sur 'Préparer Vol' → MAGIE !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 b="1">
                <a:solidFill>
                  <a:srgbClr val="3B82F6"/>
                </a:solidFill>
              </a:defRPr>
            </a:pPr>
            <a:r>
              <a:rPr lang="fr-FR" noProof="0" dirty="0"/>
              <a:t>⚡ MINUTE 2 : </a:t>
            </a:r>
            <a:r>
              <a:rPr lang="fr-FR" noProof="0" dirty="0" err="1"/>
              <a:t>Alflight</a:t>
            </a:r>
            <a:r>
              <a:rPr lang="fr-FR" noProof="0" dirty="0"/>
              <a:t> Fait TOUT Automatiquement (2 min)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Récupération METAR/TAF temps réel (LFST + LFPO)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Téléchargement NOTAM actifs (départ + arrivée + route)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Téléchargement VAC à jour (PDF automatique)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route optimale + </a:t>
            </a:r>
            <a:r>
              <a:rPr lang="fr-FR" noProof="0" dirty="0" err="1"/>
              <a:t>waypoints</a:t>
            </a:r>
            <a:r>
              <a:rPr lang="fr-FR" noProof="0" dirty="0"/>
              <a:t> GPS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vents en altitude (FL50, FL75, FL100...)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temps de vol et carburant nécessaire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performances décollage (PA, DA, distance, marges)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performances atterrissage (avec dégagement)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Calcul </a:t>
            </a:r>
            <a:r>
              <a:rPr lang="fr-FR" noProof="0" dirty="0" err="1"/>
              <a:t>Weight</a:t>
            </a:r>
            <a:r>
              <a:rPr lang="fr-FR" noProof="0" dirty="0"/>
              <a:t> &amp; Balance automatique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Génération plan de vol OLIVIA </a:t>
            </a:r>
            <a:r>
              <a:rPr lang="fr-FR" noProof="0" dirty="0" err="1"/>
              <a:t>pré-rempli</a:t>
            </a:r>
            <a:endParaRPr lang="fr-FR" noProof="0" dirty="0"/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Analyse espaces aériens traversés (TMA, CTR...)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Export PDF complet prêt à imprimer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👀 MINUTE 3 : Validation Pilote (30 secondes)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Vérifier résultats affichés (distances, temps, fuel)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Lire NOTAM critiques surlignés en rouge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Valider météo VMC/IMC acceptable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Confirmer performances SAFE (verdicts verts)</a:t>
            </a:r>
          </a:p>
          <a:p>
            <a:pPr lvl="1">
              <a:spcBef>
                <a:spcPts val="600"/>
              </a:spcBef>
              <a:defRPr sz="1500" b="1">
                <a:solidFill>
                  <a:srgbClr val="10B981"/>
                </a:solidFill>
              </a:defRPr>
            </a:pPr>
            <a:r>
              <a:rPr lang="fr-FR" noProof="0" dirty="0"/>
              <a:t>✅ C'EST PRÊT ! Direction l'avion 🛫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Avant / Après : Le Changement Radical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1500"/>
              </a:spcAft>
              <a:defRPr sz="2400" b="1">
                <a:solidFill>
                  <a:srgbClr val="3B82F6"/>
                </a:solidFill>
              </a:defRPr>
            </a:pPr>
            <a:r>
              <a:rPr lang="fr-FR" noProof="0" dirty="0"/>
              <a:t>❌ AVANT (Sans </a:t>
            </a:r>
            <a:r>
              <a:rPr lang="fr-FR" noProof="0" dirty="0" err="1"/>
              <a:t>Alflight</a:t>
            </a:r>
            <a:r>
              <a:rPr lang="fr-FR" noProof="0"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⏱️ TEMPS : 3 heures par vol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📚 15-20 sites web à consulter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🧮 50+ calculs manuels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📄 Documents papier éparpillés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❌ Risques d'erreurs élevés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😤 Frustration et stress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🔄 Tout recommencer si changement</a:t>
            </a:r>
          </a:p>
          <a:p>
            <a:pPr marL="0" indent="0">
              <a:spcBef>
                <a:spcPts val="600"/>
              </a:spcBef>
              <a:buNone/>
              <a:defRPr sz="1400"/>
            </a:pPr>
            <a:endParaRPr lang="fr-FR" noProof="0" dirty="0"/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👎 Décourage les vols spontanés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1500"/>
              </a:spcAft>
              <a:defRPr sz="2400" b="1">
                <a:solidFill>
                  <a:srgbClr val="10B981"/>
                </a:solidFill>
              </a:defRPr>
            </a:pPr>
            <a:r>
              <a:rPr lang="fr-FR" noProof="0" dirty="0"/>
              <a:t>✅ APRÈS (Avec </a:t>
            </a:r>
            <a:r>
              <a:rPr lang="fr-FR" noProof="0" dirty="0" err="1"/>
              <a:t>Alflight</a:t>
            </a:r>
            <a:r>
              <a:rPr lang="fr-FR" noProof="0" dirty="0"/>
              <a:t>)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⚡ TEMPS : 3 minutes par vol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📱 1 seule application tout-en-un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🤖 100% automatisé (0 calcul manuel)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📲 Tout centralisé dans l'app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✅ Calculs vérifiés et précis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😌 Sérénité et confiance</a:t>
            </a:r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🔄 Mise à jour instantanée (1 clic)</a:t>
            </a:r>
          </a:p>
          <a:p>
            <a:pPr marL="0" indent="0">
              <a:spcBef>
                <a:spcPts val="600"/>
              </a:spcBef>
              <a:buNone/>
              <a:defRPr sz="1400"/>
            </a:pPr>
            <a:endParaRPr lang="fr-FR" noProof="0" dirty="0"/>
          </a:p>
          <a:p>
            <a:pPr>
              <a:spcBef>
                <a:spcPts val="600"/>
              </a:spcBef>
              <a:defRPr sz="1400"/>
            </a:pPr>
            <a:r>
              <a:rPr lang="fr-FR" noProof="0" dirty="0"/>
              <a:t>👍 Encourage la pratique régulière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noProof="0" dirty="0"/>
              <a:t>🎯 Le Véritable Impact d'</a:t>
            </a:r>
            <a:r>
              <a:rPr lang="fr-FR" noProof="0" dirty="0" err="1"/>
              <a:t>Alflight</a:t>
            </a:r>
            <a:endParaRPr lang="fr-F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2000"/>
              </a:spcAft>
              <a:defRPr sz="1800" i="1">
                <a:solidFill>
                  <a:srgbClr val="6B0F2B"/>
                </a:solidFill>
              </a:defRPr>
            </a:pPr>
            <a:r>
              <a:rPr lang="fr-FR" noProof="0" dirty="0"/>
              <a:t>Au-delà du temps : Confiance, Liberté, Progression</a:t>
            </a:r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💡 Le VRAI gain d'</a:t>
            </a:r>
            <a:r>
              <a:rPr lang="fr-FR" noProof="0" dirty="0" err="1"/>
              <a:t>Alflight</a:t>
            </a:r>
            <a:r>
              <a:rPr lang="fr-FR" noProof="0" dirty="0"/>
              <a:t> n'est pas que le temps...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🧠 CHARGE MENTALE RÉDUITE DE 95%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Fini le stress de l'oubli d'un NOTAM critique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Fini la peur d'une erreur de calcul dans les performances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Fini les doutes sur la validité des documents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➜ CONFIANCE TOTALE dans votre préparation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🛫 PLUS DE VOLS, PLUS SOUVENT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Vol spontané le weekend ? OUI en 3 minutes !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Météo change ? Pas de problème, recalcul instantané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Passager supplémentaire ? 1 clic, W&amp;B refait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➜ LIBERTÉ de voler quand vous voulez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📈 PROGRESSION ACCÉLÉRÉE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Plus de temps en vol, moins en paperasse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Statistiques automatiques (heures PIC, SEP, nuit...)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Alertes revalidations licences (jamais périmé)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➜ CARRIÈRE de pilote optimisée</a:t>
            </a:r>
          </a:p>
          <a:p>
            <a:pPr>
              <a:spcBef>
                <a:spcPts val="1000"/>
              </a:spcBef>
              <a:defRPr sz="1800"/>
            </a:pPr>
            <a:endParaRPr lang="fr-FR" noProof="0" dirty="0"/>
          </a:p>
          <a:p>
            <a:pPr>
              <a:spcBef>
                <a:spcPts val="1000"/>
              </a:spcBef>
              <a:defRPr sz="1800"/>
            </a:pPr>
            <a:r>
              <a:rPr lang="fr-FR" noProof="0" dirty="0"/>
              <a:t>💰 RETOUR SUR INVESTISSEMENT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Abonnement : 9,99€/mois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Temps gagné par vol : 3h → 0,05h = 2h55 économisées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• Sur 1 an (20 vols) : 58 heures récupérées</a:t>
            </a:r>
          </a:p>
          <a:p>
            <a:pPr lvl="1">
              <a:spcBef>
                <a:spcPts val="600"/>
              </a:spcBef>
              <a:defRPr sz="1500"/>
            </a:pPr>
            <a:r>
              <a:rPr lang="fr-FR" noProof="0" dirty="0"/>
              <a:t>➜ Soit 58h × (coût location avion) en vols supplémentaires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090E58-F9AD-F170-87DD-BE3963AE9D35}"/>
              </a:ext>
            </a:extLst>
          </p:cNvPr>
          <p:cNvSpPr txBox="1"/>
          <p:nvPr/>
        </p:nvSpPr>
        <p:spPr>
          <a:xfrm>
            <a:off x="5547360" y="1690688"/>
            <a:ext cx="5628640" cy="50783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fr-FR" noProof="0" dirty="0" err="1">
                <a:solidFill>
                  <a:srgbClr val="6B7280"/>
                </a:solidFill>
              </a:rPr>
              <a:t>âœ</a:t>
            </a:r>
            <a:r>
              <a:rPr lang="fr-FR" noProof="0" dirty="0">
                <a:solidFill>
                  <a:srgbClr val="6B7280"/>
                </a:solidFill>
              </a:rPr>
              <a:t>…  Plateforme web progressive (PWA)
    â€¢ Accessible sur ordinateur, tablette et smartphone
    â€¢ Installation sur écran d'accueil iOS/Android
</a:t>
            </a:r>
            <a:r>
              <a:rPr lang="fr-FR" noProof="0" dirty="0" err="1">
                <a:solidFill>
                  <a:srgbClr val="6B7280"/>
                </a:solidFill>
              </a:rPr>
              <a:t>âœ</a:t>
            </a:r>
            <a:r>
              <a:rPr lang="fr-FR" noProof="0" dirty="0">
                <a:solidFill>
                  <a:srgbClr val="6B7280"/>
                </a:solidFill>
              </a:rPr>
              <a:t>…  Données officielles synchronisées
    â€¢ SIA, AIXM 4.5, </a:t>
            </a:r>
            <a:r>
              <a:rPr lang="fr-FR" noProof="0" dirty="0" err="1">
                <a:solidFill>
                  <a:srgbClr val="6B7280"/>
                </a:solidFill>
              </a:rPr>
              <a:t>OpenAIP</a:t>
            </a:r>
            <a:r>
              <a:rPr lang="fr-FR" noProof="0" dirty="0">
                <a:solidFill>
                  <a:srgbClr val="6B7280"/>
                </a:solidFill>
              </a:rPr>
              <a:t>, </a:t>
            </a:r>
            <a:r>
              <a:rPr lang="fr-FR" noProof="0" dirty="0" err="1">
                <a:solidFill>
                  <a:srgbClr val="6B7280"/>
                </a:solidFill>
              </a:rPr>
              <a:t>CheckWX</a:t>
            </a:r>
            <a:r>
              <a:rPr lang="fr-FR" noProof="0" dirty="0">
                <a:solidFill>
                  <a:srgbClr val="6B7280"/>
                </a:solidFill>
              </a:rPr>
              <a:t>
    â€¢ Mise Ã  jour automatique (cycle AIRAC)
</a:t>
            </a:r>
            <a:r>
              <a:rPr lang="fr-FR" noProof="0" dirty="0" err="1">
                <a:solidFill>
                  <a:srgbClr val="6B7280"/>
                </a:solidFill>
              </a:rPr>
              <a:t>âœ</a:t>
            </a:r>
            <a:r>
              <a:rPr lang="fr-FR" noProof="0" dirty="0">
                <a:solidFill>
                  <a:srgbClr val="6B7280"/>
                </a:solidFill>
              </a:rPr>
              <a:t>…  Calculs automatisés et précis
    â€¢ Navigation, carburant, masse et centrage
    â€¢ Performances décollage/atterrissage avec abaques
</a:t>
            </a:r>
            <a:r>
              <a:rPr lang="fr-FR" noProof="0" dirty="0" err="1">
                <a:solidFill>
                  <a:srgbClr val="6B7280"/>
                </a:solidFill>
              </a:rPr>
              <a:t>âœ</a:t>
            </a:r>
            <a:r>
              <a:rPr lang="fr-FR" noProof="0" dirty="0">
                <a:solidFill>
                  <a:srgbClr val="6B7280"/>
                </a:solidFill>
              </a:rPr>
              <a:t>…  Sécurité renforcée
    â€¢ Détection zones dangereuses
    â€¢ Terrains de déroutement intelligents
    â€¢ Checklists personnalisées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154EE88-FB7F-92AF-23CB-15589E1B09FE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Modules Principaux : Navigation &amp; Météo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B89D6E-9A05-A5D9-F580-6852749211CF}"/>
              </a:ext>
            </a:extLst>
          </p:cNvPr>
          <p:cNvSpPr txBox="1"/>
          <p:nvPr/>
        </p:nvSpPr>
        <p:spPr>
          <a:xfrm>
            <a:off x="1016000" y="1397000"/>
            <a:ext cx="10160000" cy="378565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§­  MODULE NAVIGATION
â€¢ Sélection aérodromes + points VFR (493 aérodromes FR)
â€¢ Calcul automatique routes, caps, temps de vol
â€¢ Navigation circulaire (retour au départ)
â€¢ Carte interactive temps réel avec </a:t>
            </a:r>
            <a:r>
              <a:rPr lang="fr-FR" sz="1600" noProof="0" dirty="0" err="1">
                <a:solidFill>
                  <a:srgbClr val="6B7280"/>
                </a:solidFill>
              </a:rPr>
              <a:t>waypoints</a:t>
            </a:r>
            <a:r>
              <a:rPr lang="fr-FR" sz="1600" noProof="0" dirty="0">
                <a:solidFill>
                  <a:srgbClr val="6B7280"/>
                </a:solidFill>
              </a:rPr>
              <a:t>
â€¢ Analyse vent en route (vent effectif, dérive)
â€¢ Détection automatique zones dangereuses (P, D, R)
</a:t>
            </a:r>
            <a:r>
              <a:rPr lang="fr-FR" sz="1600" noProof="0" dirty="0" err="1">
                <a:solidFill>
                  <a:srgbClr val="6B7280"/>
                </a:solidFill>
              </a:rPr>
              <a:t>ðŸŒ¤ï</a:t>
            </a:r>
            <a:r>
              <a:rPr lang="fr-FR" sz="1600" noProof="0" dirty="0">
                <a:solidFill>
                  <a:srgbClr val="6B7280"/>
                </a:solidFill>
              </a:rPr>
              <a:t>¸  MODULE MÃ‰TÃ‰O
â€¢ METAR/TAF temps réel (API </a:t>
            </a:r>
            <a:r>
              <a:rPr lang="fr-FR" sz="1600" noProof="0" dirty="0" err="1">
                <a:solidFill>
                  <a:srgbClr val="6B7280"/>
                </a:solidFill>
              </a:rPr>
              <a:t>CheckWX</a:t>
            </a:r>
            <a:r>
              <a:rPr lang="fr-FR" sz="1600" noProof="0" dirty="0">
                <a:solidFill>
                  <a:srgbClr val="6B7280"/>
                </a:solidFill>
              </a:rPr>
              <a:t>)
â€¢ Décodage automatique (vent, visibilité, QNH, température)
â€¢ Météo départ, arrivée, déroutements
â€¢ Suggestion piste selon vent
â€¢ Historique et actualisation manuelle
â€¢ Alertes conditions météo dégradées</a:t>
            </a:r>
          </a:p>
        </p:txBody>
      </p:sp>
    </p:spTree>
    <p:extLst>
      <p:ext uri="{BB962C8B-B14F-4D97-AF65-F5344CB8AC3E}">
        <p14:creationId xmlns:p14="http://schemas.microsoft.com/office/powerpoint/2010/main" val="254430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6E24DAF-8CC8-A7A5-0B27-0D2003787B6E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Modules Principaux : Carburant &amp; Performances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3930E7-2500-866D-D1E3-165E90962927}"/>
              </a:ext>
            </a:extLst>
          </p:cNvPr>
          <p:cNvSpPr txBox="1"/>
          <p:nvPr/>
        </p:nvSpPr>
        <p:spPr>
          <a:xfrm>
            <a:off x="1016000" y="1397000"/>
            <a:ext cx="10160000" cy="378565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>
                <a:solidFill>
                  <a:srgbClr val="6B7280"/>
                </a:solidFill>
              </a:rPr>
              <a:t>â›½  MODULE CARBURANT
â€¢ Calcul automatique Trip Fuel (consommation en route)
â€¢ </a:t>
            </a:r>
            <a:r>
              <a:rPr lang="fr-FR" sz="1600" noProof="0" dirty="0" err="1">
                <a:solidFill>
                  <a:srgbClr val="6B7280"/>
                </a:solidFill>
              </a:rPr>
              <a:t>Contingency</a:t>
            </a:r>
            <a:r>
              <a:rPr lang="fr-FR" sz="1600" noProof="0" dirty="0">
                <a:solidFill>
                  <a:srgbClr val="6B7280"/>
                </a:solidFill>
              </a:rPr>
              <a:t> Fuel (5% du trip, min 1 gal)
â€¢ Final Reserve (30/45 min selon </a:t>
            </a:r>
            <a:r>
              <a:rPr lang="fr-FR" sz="1600" noProof="0" dirty="0" err="1">
                <a:solidFill>
                  <a:srgbClr val="6B7280"/>
                </a:solidFill>
              </a:rPr>
              <a:t>rÃ¨gles</a:t>
            </a:r>
            <a:r>
              <a:rPr lang="fr-FR" sz="1600" noProof="0" dirty="0">
                <a:solidFill>
                  <a:srgbClr val="6B7280"/>
                </a:solidFill>
              </a:rPr>
              <a:t> VFR/IFR)
â€¢ </a:t>
            </a:r>
            <a:r>
              <a:rPr lang="fr-FR" sz="1600" noProof="0" dirty="0" err="1">
                <a:solidFill>
                  <a:srgbClr val="6B7280"/>
                </a:solidFill>
              </a:rPr>
              <a:t>Alternate</a:t>
            </a:r>
            <a:r>
              <a:rPr lang="fr-FR" sz="1600" noProof="0" dirty="0">
                <a:solidFill>
                  <a:srgbClr val="6B7280"/>
                </a:solidFill>
              </a:rPr>
              <a:t> Fuel (carburant déroutements)
â€¢ Vérification FOB (Fuel On </a:t>
            </a:r>
            <a:r>
              <a:rPr lang="fr-FR" sz="1600" noProof="0" dirty="0" err="1">
                <a:solidFill>
                  <a:srgbClr val="6B7280"/>
                </a:solidFill>
              </a:rPr>
              <a:t>Board</a:t>
            </a:r>
            <a:r>
              <a:rPr lang="fr-FR" sz="1600" noProof="0" dirty="0">
                <a:solidFill>
                  <a:srgbClr val="6B7280"/>
                </a:solidFill>
              </a:rPr>
              <a:t>) suffisant
â€¢ Support multi-unités (L, gal, kg, </a:t>
            </a:r>
            <a:r>
              <a:rPr lang="fr-FR" sz="1600" noProof="0" dirty="0" err="1">
                <a:solidFill>
                  <a:srgbClr val="6B7280"/>
                </a:solidFill>
              </a:rPr>
              <a:t>lbs</a:t>
            </a:r>
            <a:r>
              <a:rPr lang="fr-FR" sz="1600" noProof="0" dirty="0">
                <a:solidFill>
                  <a:srgbClr val="6B7280"/>
                </a:solidFill>
              </a:rPr>
              <a:t>)
</a:t>
            </a:r>
            <a:r>
              <a:rPr lang="fr-FR" sz="1600" noProof="0" dirty="0" err="1">
                <a:solidFill>
                  <a:srgbClr val="6B7280"/>
                </a:solidFill>
              </a:rPr>
              <a:t>âœˆï</a:t>
            </a:r>
            <a:r>
              <a:rPr lang="fr-FR" sz="1600" noProof="0" dirty="0">
                <a:solidFill>
                  <a:srgbClr val="6B7280"/>
                </a:solidFill>
              </a:rPr>
              <a:t>¸  MODULE PERFORMANCES
â€¢ Calcul performances décollage/atterrissage
â€¢ Abaques numériques personnalisés par avion
â€¢ Facteurs correctifs (altitude, température, vent, pente)
â€¢ Températures depuis METAR (sécurité critique)
â€¢ Distance nécessaire vs disponible
â€¢ Alertes pistes trop courtes</a:t>
            </a:r>
          </a:p>
        </p:txBody>
      </p:sp>
    </p:spTree>
    <p:extLst>
      <p:ext uri="{BB962C8B-B14F-4D97-AF65-F5344CB8AC3E}">
        <p14:creationId xmlns:p14="http://schemas.microsoft.com/office/powerpoint/2010/main" val="211522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CFC6411-605C-21F1-7687-CC5A30F503A1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Modules Principaux : Avion &amp; Sécurité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736819-17E5-44F2-80C5-1A22AB2C6808}"/>
              </a:ext>
            </a:extLst>
          </p:cNvPr>
          <p:cNvSpPr txBox="1"/>
          <p:nvPr/>
        </p:nvSpPr>
        <p:spPr>
          <a:xfrm>
            <a:off x="1016000" y="1397000"/>
            <a:ext cx="10160000" cy="477053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âš</a:t>
            </a:r>
            <a:r>
              <a:rPr lang="fr-FR" sz="1600" noProof="0" dirty="0">
                <a:solidFill>
                  <a:srgbClr val="6B7280"/>
                </a:solidFill>
              </a:rPr>
              <a:t>–ï¸  MODULE MASSE &amp; CENTRAGE
â€¢ Calcul automatique poids total et CG
â€¢ Scénarios : au décollage, Ã  l'atterrissage, zéro fuel
â€¢ Graphique enveloppe de centrage temps réel
â€¢ Alertes hors limites (avant/</a:t>
            </a:r>
            <a:r>
              <a:rPr lang="fr-FR" sz="1600" noProof="0" dirty="0" err="1">
                <a:solidFill>
                  <a:srgbClr val="6B7280"/>
                </a:solidFill>
              </a:rPr>
              <a:t>arriÃ¨re</a:t>
            </a:r>
            <a:r>
              <a:rPr lang="fr-FR" sz="1600" noProof="0" dirty="0">
                <a:solidFill>
                  <a:srgbClr val="6B7280"/>
                </a:solidFill>
              </a:rPr>
              <a:t>)
â€¢ Compartiments bagages configurables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›©ï¸  MODULE AVION
â€¢ Gestion multi-avions (immatriculation, type)
â€¢ Import manuel des abaques (MANEX PDF)
â€¢ Extraction IA des performances (Ã  venir)
â€¢ Photos et documents techniques
â€¢ Limites de masse, consommation, vitesses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”§  MODULE CARNET TECHNIQUE
â€¢ Suivi entretiens et maintenances
â€¢ Log technique MEL/CDL
â€¢ </a:t>
            </a:r>
            <a:r>
              <a:rPr lang="fr-FR" sz="1600" noProof="0" dirty="0" err="1">
                <a:solidFill>
                  <a:srgbClr val="6B7280"/>
                </a:solidFill>
              </a:rPr>
              <a:t>Ã‰quipements</a:t>
            </a:r>
            <a:r>
              <a:rPr lang="fr-FR" sz="1600" noProof="0" dirty="0">
                <a:solidFill>
                  <a:srgbClr val="6B7280"/>
                </a:solidFill>
              </a:rPr>
              <a:t> de survie SAR
â€¢ Détection zones dangereuses (P, D, R)</a:t>
            </a:r>
          </a:p>
        </p:txBody>
      </p:sp>
    </p:spTree>
    <p:extLst>
      <p:ext uri="{BB962C8B-B14F-4D97-AF65-F5344CB8AC3E}">
        <p14:creationId xmlns:p14="http://schemas.microsoft.com/office/powerpoint/2010/main" val="85462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BB1B289-C06E-1EB5-8B6F-8C391A7C68E7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Modules Complémentaires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CE233B-CB4D-CD9F-31EA-E1E91D44C717}"/>
              </a:ext>
            </a:extLst>
          </p:cNvPr>
          <p:cNvSpPr txBox="1"/>
          <p:nvPr/>
        </p:nvSpPr>
        <p:spPr>
          <a:xfrm>
            <a:off x="1016000" y="1397000"/>
            <a:ext cx="10160000" cy="57554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“‹  MODULE CHECKLIST
â€¢ Checklists personnalisables par avion
â€¢ Phases : pré-vol, démarrage, roulage, décollage, etc.
â€¢ Suivi progression avec items </a:t>
            </a:r>
            <a:r>
              <a:rPr lang="fr-FR" sz="1600" noProof="0" dirty="0" err="1">
                <a:solidFill>
                  <a:srgbClr val="6B7280"/>
                </a:solidFill>
              </a:rPr>
              <a:t>cochables</a:t>
            </a:r>
            <a:r>
              <a:rPr lang="fr-FR" sz="1600" noProof="0" dirty="0">
                <a:solidFill>
                  <a:srgbClr val="6B7280"/>
                </a:solidFill>
              </a:rPr>
              <a:t>
â€¢ Alertes items critiques oubliés
</a:t>
            </a:r>
            <a:r>
              <a:rPr lang="fr-FR" sz="1600" noProof="0" dirty="0" err="1">
                <a:solidFill>
                  <a:srgbClr val="6B7280"/>
                </a:solidFill>
              </a:rPr>
              <a:t>âœˆï</a:t>
            </a:r>
            <a:r>
              <a:rPr lang="fr-FR" sz="1600" noProof="0" dirty="0">
                <a:solidFill>
                  <a:srgbClr val="6B7280"/>
                </a:solidFill>
              </a:rPr>
              <a:t>¸  MODULE DÃ‰ROUTEMENTS
â€¢ Sélection intelligente terrains de dégagement
â€¢ Calcul automatique distances, carburant, temps
â€¢ </a:t>
            </a:r>
            <a:r>
              <a:rPr lang="fr-FR" sz="1600" noProof="0" dirty="0" err="1">
                <a:solidFill>
                  <a:srgbClr val="6B7280"/>
                </a:solidFill>
              </a:rPr>
              <a:t>CritÃ¨res</a:t>
            </a:r>
            <a:r>
              <a:rPr lang="fr-FR" sz="1600" noProof="0" dirty="0">
                <a:solidFill>
                  <a:srgbClr val="6B7280"/>
                </a:solidFill>
              </a:rPr>
              <a:t> : longueur piste, services, proximité
â€¢ Météo temps réel pour </a:t>
            </a:r>
            <a:r>
              <a:rPr lang="fr-FR" sz="1600" noProof="0" dirty="0" err="1">
                <a:solidFill>
                  <a:srgbClr val="6B7280"/>
                </a:solidFill>
              </a:rPr>
              <a:t>alternates</a:t>
            </a:r>
            <a:r>
              <a:rPr lang="fr-FR" sz="1600" noProof="0" dirty="0">
                <a:solidFill>
                  <a:srgbClr val="6B7280"/>
                </a:solidFill>
              </a:rPr>
              <a:t>
â€¢ Carte interactive avec rayon d'action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“–  MODULE CARNET DE VOL
â€¢ Enregistrement automatique des vols
â€¢ Suivi heures de vol pilote
â€¢ Statistiques : heures totales, types d'avions
â€¢ Export PDF pour DGAC
</a:t>
            </a:r>
            <a:r>
              <a:rPr lang="fr-FR" sz="1600" noProof="0" dirty="0" err="1">
                <a:solidFill>
                  <a:srgbClr val="6B7280"/>
                </a:solidFill>
              </a:rPr>
              <a:t>ðŸ“š</a:t>
            </a:r>
            <a:r>
              <a:rPr lang="fr-FR" sz="1600" noProof="0" dirty="0">
                <a:solidFill>
                  <a:srgbClr val="6B7280"/>
                </a:solidFill>
              </a:rPr>
              <a:t>  MODULE VAC &amp; RÃ‰FÃ‰RENCES
â€¢ Cartes VAC aérodromes </a:t>
            </a:r>
            <a:r>
              <a:rPr lang="fr-FR" sz="1600" noProof="0" dirty="0" err="1">
                <a:solidFill>
                  <a:srgbClr val="6B7280"/>
                </a:solidFill>
              </a:rPr>
              <a:t>franÃ§ais</a:t>
            </a:r>
            <a:r>
              <a:rPr lang="fr-FR" sz="1600" noProof="0" dirty="0">
                <a:solidFill>
                  <a:srgbClr val="6B7280"/>
                </a:solidFill>
              </a:rPr>
              <a:t> (SIA)
â€¢ Références réglementaires aéronautiques
â€¢ </a:t>
            </a:r>
            <a:r>
              <a:rPr lang="fr-FR" sz="1600" noProof="0" dirty="0" err="1">
                <a:solidFill>
                  <a:srgbClr val="6B7280"/>
                </a:solidFill>
              </a:rPr>
              <a:t>AccÃ¨s</a:t>
            </a:r>
            <a:r>
              <a:rPr lang="fr-FR" sz="1600" noProof="0" dirty="0">
                <a:solidFill>
                  <a:srgbClr val="6B7280"/>
                </a:solidFill>
              </a:rPr>
              <a:t> rapide documentation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288354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5A3314A-867E-4896-CFCA-743BB310A177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Architecture Technique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7BA690-2B79-5098-83DA-5941AB418396}"/>
              </a:ext>
            </a:extLst>
          </p:cNvPr>
          <p:cNvSpPr txBox="1"/>
          <p:nvPr/>
        </p:nvSpPr>
        <p:spPr>
          <a:xfrm>
            <a:off x="1016000" y="1397000"/>
            <a:ext cx="10160000" cy="501675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”§  STACK TECHNIQUE
â€¢ Frontend : </a:t>
            </a:r>
            <a:r>
              <a:rPr lang="fr-FR" sz="1600" noProof="0" dirty="0" err="1">
                <a:solidFill>
                  <a:srgbClr val="6B7280"/>
                </a:solidFill>
              </a:rPr>
              <a:t>React</a:t>
            </a:r>
            <a:r>
              <a:rPr lang="fr-FR" sz="1600" noProof="0" dirty="0">
                <a:solidFill>
                  <a:srgbClr val="6B7280"/>
                </a:solidFill>
              </a:rPr>
              <a:t> 18 + Vite 7 + </a:t>
            </a:r>
            <a:r>
              <a:rPr lang="fr-FR" sz="1600" noProof="0" dirty="0" err="1">
                <a:solidFill>
                  <a:srgbClr val="6B7280"/>
                </a:solidFill>
              </a:rPr>
              <a:t>Material</a:t>
            </a:r>
            <a:r>
              <a:rPr lang="fr-FR" sz="1600" noProof="0" dirty="0">
                <a:solidFill>
                  <a:srgbClr val="6B7280"/>
                </a:solidFill>
              </a:rPr>
              <a:t>-UI 7
â€¢ State Management : </a:t>
            </a:r>
            <a:r>
              <a:rPr lang="fr-FR" sz="1600" noProof="0" dirty="0" err="1">
                <a:solidFill>
                  <a:srgbClr val="6B7280"/>
                </a:solidFill>
              </a:rPr>
              <a:t>Zustand</a:t>
            </a:r>
            <a:r>
              <a:rPr lang="fr-FR" sz="1600" noProof="0" dirty="0">
                <a:solidFill>
                  <a:srgbClr val="6B7280"/>
                </a:solidFill>
              </a:rPr>
              <a:t> 4.5 + </a:t>
            </a:r>
            <a:r>
              <a:rPr lang="fr-FR" sz="1600" noProof="0" dirty="0" err="1">
                <a:solidFill>
                  <a:srgbClr val="6B7280"/>
                </a:solidFill>
              </a:rPr>
              <a:t>Context</a:t>
            </a:r>
            <a:r>
              <a:rPr lang="fr-FR" sz="1600" noProof="0" dirty="0">
                <a:solidFill>
                  <a:srgbClr val="6B7280"/>
                </a:solidFill>
              </a:rPr>
              <a:t> API
â€¢ Backend : </a:t>
            </a:r>
            <a:r>
              <a:rPr lang="fr-FR" sz="1600" noProof="0" dirty="0" err="1">
                <a:solidFill>
                  <a:srgbClr val="6B7280"/>
                </a:solidFill>
              </a:rPr>
              <a:t>Supabase</a:t>
            </a:r>
            <a:r>
              <a:rPr lang="fr-FR" sz="1600" noProof="0" dirty="0">
                <a:solidFill>
                  <a:srgbClr val="6B7280"/>
                </a:solidFill>
              </a:rPr>
              <a:t> (PostgreSQL + </a:t>
            </a:r>
            <a:r>
              <a:rPr lang="fr-FR" sz="1600" noProof="0" dirty="0" err="1">
                <a:solidFill>
                  <a:srgbClr val="6B7280"/>
                </a:solidFill>
              </a:rPr>
              <a:t>Auth</a:t>
            </a:r>
            <a:r>
              <a:rPr lang="fr-FR" sz="1600" noProof="0" dirty="0">
                <a:solidFill>
                  <a:srgbClr val="6B7280"/>
                </a:solidFill>
              </a:rPr>
              <a:t> + Storage)
â€¢ Mobile : </a:t>
            </a:r>
            <a:r>
              <a:rPr lang="fr-FR" sz="1600" noProof="0" dirty="0" err="1">
                <a:solidFill>
                  <a:srgbClr val="6B7280"/>
                </a:solidFill>
              </a:rPr>
              <a:t>Capacitor</a:t>
            </a:r>
            <a:r>
              <a:rPr lang="fr-FR" sz="1600" noProof="0" dirty="0">
                <a:solidFill>
                  <a:srgbClr val="6B7280"/>
                </a:solidFill>
              </a:rPr>
              <a:t> 7.4 (iOS/Android)
â€¢ Cartes : Leaflet.js + </a:t>
            </a:r>
            <a:r>
              <a:rPr lang="fr-FR" sz="1600" noProof="0" dirty="0" err="1">
                <a:solidFill>
                  <a:srgbClr val="6B7280"/>
                </a:solidFill>
              </a:rPr>
              <a:t>OpenLayers</a:t>
            </a:r>
            <a:r>
              <a:rPr lang="fr-FR" sz="1600" noProof="0" dirty="0">
                <a:solidFill>
                  <a:srgbClr val="6B7280"/>
                </a:solidFill>
              </a:rPr>
              <a:t>
â€¢ </a:t>
            </a:r>
            <a:r>
              <a:rPr lang="fr-FR" sz="1600" noProof="0" dirty="0" err="1">
                <a:solidFill>
                  <a:srgbClr val="6B7280"/>
                </a:solidFill>
              </a:rPr>
              <a:t>Build</a:t>
            </a:r>
            <a:r>
              <a:rPr lang="fr-FR" sz="1600" noProof="0" dirty="0">
                <a:solidFill>
                  <a:srgbClr val="6B7280"/>
                </a:solidFill>
              </a:rPr>
              <a:t> : PWA installable (Service </a:t>
            </a:r>
            <a:r>
              <a:rPr lang="fr-FR" sz="1600" noProof="0" dirty="0" err="1">
                <a:solidFill>
                  <a:srgbClr val="6B7280"/>
                </a:solidFill>
              </a:rPr>
              <a:t>Worker</a:t>
            </a:r>
            <a:r>
              <a:rPr lang="fr-FR" sz="1600" noProof="0" dirty="0">
                <a:solidFill>
                  <a:srgbClr val="6B7280"/>
                </a:solidFill>
              </a:rPr>
              <a:t>)
</a:t>
            </a:r>
            <a:r>
              <a:rPr lang="fr-FR" sz="1600" noProof="0" dirty="0" err="1">
                <a:solidFill>
                  <a:srgbClr val="6B7280"/>
                </a:solidFill>
              </a:rPr>
              <a:t>ðŸ“Š</a:t>
            </a:r>
            <a:r>
              <a:rPr lang="fr-FR" sz="1600" noProof="0" dirty="0">
                <a:solidFill>
                  <a:srgbClr val="6B7280"/>
                </a:solidFill>
              </a:rPr>
              <a:t>  DONNÃ‰ES AÃ‰RONAUTIQUES
â€¢ AIXM 4.5 France (SIA - cycle AIRAC 2025-10-02)
â€¢ </a:t>
            </a:r>
            <a:r>
              <a:rPr lang="fr-FR" sz="1600" noProof="0" dirty="0" err="1">
                <a:solidFill>
                  <a:srgbClr val="6B7280"/>
                </a:solidFill>
              </a:rPr>
              <a:t>OpenAIP</a:t>
            </a:r>
            <a:r>
              <a:rPr lang="fr-FR" sz="1600" noProof="0" dirty="0">
                <a:solidFill>
                  <a:srgbClr val="6B7280"/>
                </a:solidFill>
              </a:rPr>
              <a:t> (aérodromes, espaces aériens)
â€¢ </a:t>
            </a:r>
            <a:r>
              <a:rPr lang="fr-FR" sz="1600" noProof="0" dirty="0" err="1">
                <a:solidFill>
                  <a:srgbClr val="6B7280"/>
                </a:solidFill>
              </a:rPr>
              <a:t>CheckWX</a:t>
            </a:r>
            <a:r>
              <a:rPr lang="fr-FR" sz="1600" noProof="0" dirty="0">
                <a:solidFill>
                  <a:srgbClr val="6B7280"/>
                </a:solidFill>
              </a:rPr>
              <a:t> API (METAR/TAF temps réel)
â€¢ Mise Ã  jour automatique tous les 28 jours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”  SÃ‰CURITÃ‰ &amp; PERFORMANCE
â€¢ Authentification </a:t>
            </a:r>
            <a:r>
              <a:rPr lang="fr-FR" sz="1600" noProof="0" dirty="0" err="1">
                <a:solidFill>
                  <a:srgbClr val="6B7280"/>
                </a:solidFill>
              </a:rPr>
              <a:t>Supabase</a:t>
            </a:r>
            <a:r>
              <a:rPr lang="fr-FR" sz="1600" noProof="0" dirty="0">
                <a:solidFill>
                  <a:srgbClr val="6B7280"/>
                </a:solidFill>
              </a:rPr>
              <a:t> (JWT </a:t>
            </a:r>
            <a:r>
              <a:rPr lang="fr-FR" sz="1600" noProof="0" dirty="0" err="1">
                <a:solidFill>
                  <a:srgbClr val="6B7280"/>
                </a:solidFill>
              </a:rPr>
              <a:t>tokens</a:t>
            </a:r>
            <a:r>
              <a:rPr lang="fr-FR" sz="1600" noProof="0" dirty="0">
                <a:solidFill>
                  <a:srgbClr val="6B7280"/>
                </a:solidFill>
              </a:rPr>
              <a:t>)
â€¢ Stockage local </a:t>
            </a:r>
            <a:r>
              <a:rPr lang="fr-FR" sz="1600" noProof="0" dirty="0" err="1">
                <a:solidFill>
                  <a:srgbClr val="6B7280"/>
                </a:solidFill>
              </a:rPr>
              <a:t>IndexedDB</a:t>
            </a:r>
            <a:r>
              <a:rPr lang="fr-FR" sz="1600" noProof="0" dirty="0">
                <a:solidFill>
                  <a:srgbClr val="6B7280"/>
                </a:solidFill>
              </a:rPr>
              <a:t> (offline-first)
â€¢ Cache intelligent (Service </a:t>
            </a:r>
            <a:r>
              <a:rPr lang="fr-FR" sz="1600" noProof="0" dirty="0" err="1">
                <a:solidFill>
                  <a:srgbClr val="6B7280"/>
                </a:solidFill>
              </a:rPr>
              <a:t>Worker</a:t>
            </a:r>
            <a:r>
              <a:rPr lang="fr-FR" sz="1600" noProof="0" dirty="0">
                <a:solidFill>
                  <a:srgbClr val="6B7280"/>
                </a:solidFill>
              </a:rPr>
              <a:t>)
â€¢ Chiffrement données sensibles
â€¢ Backup automatique cloud</a:t>
            </a:r>
          </a:p>
        </p:txBody>
      </p:sp>
    </p:spTree>
    <p:extLst>
      <p:ext uri="{BB962C8B-B14F-4D97-AF65-F5344CB8AC3E}">
        <p14:creationId xmlns:p14="http://schemas.microsoft.com/office/powerpoint/2010/main" val="223822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E47051-9CDA-43CB-4EA5-61E8967888DA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 err="1">
                <a:solidFill>
                  <a:srgbClr val="93163C"/>
                </a:solidFill>
              </a:rPr>
              <a:t>ModÃ¨le</a:t>
            </a:r>
            <a:r>
              <a:rPr lang="fr-FR" sz="3200" b="1" noProof="0" dirty="0">
                <a:solidFill>
                  <a:srgbClr val="93163C"/>
                </a:solidFill>
              </a:rPr>
              <a:t> </a:t>
            </a:r>
            <a:r>
              <a:rPr lang="fr-FR" sz="3200" b="1" noProof="0" dirty="0" err="1">
                <a:solidFill>
                  <a:srgbClr val="93163C"/>
                </a:solidFill>
              </a:rPr>
              <a:t>Ã‰conomique</a:t>
            </a:r>
            <a:endParaRPr lang="fr-FR" sz="3200" b="1" noProof="0" dirty="0">
              <a:solidFill>
                <a:srgbClr val="93163C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010F8B-69EA-660E-2796-9F77E9240B65}"/>
              </a:ext>
            </a:extLst>
          </p:cNvPr>
          <p:cNvSpPr txBox="1"/>
          <p:nvPr/>
        </p:nvSpPr>
        <p:spPr>
          <a:xfrm>
            <a:off x="1016000" y="1397000"/>
            <a:ext cx="10160000" cy="403187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PUBLIC CIBLE
    â€¢ Pilotes privés VFR (France)
    â€¢ Aéro-clubs et écoles de pilotage
    â€¢ Propriétaires d'avions
    â€¢ Estimé : 40 000+ pilotes en France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“ˆ  PROPOSITION DE VALEUR
    â€¢ Gain de temps : 45-90 min â†’ 15-20 min par vol
    â€¢ Sécurité accrue : vérifications automatiques
    â€¢ Données officielles toujours Ã  jour
    â€¢ Alternative moderne aux solutions </a:t>
            </a:r>
            <a:r>
              <a:rPr lang="fr-FR" sz="1600" noProof="0" dirty="0" err="1">
                <a:solidFill>
                  <a:srgbClr val="6B7280"/>
                </a:solidFill>
              </a:rPr>
              <a:t>obsolÃ¨tes</a:t>
            </a:r>
            <a:r>
              <a:rPr lang="fr-FR" sz="1600" noProof="0" dirty="0">
                <a:solidFill>
                  <a:srgbClr val="6B7280"/>
                </a:solidFill>
              </a:rPr>
              <a:t>
    â€¢ Accessible partout (PC, tablette, smartphone)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’°  TARIFICATION (Ã  définir selon phase Beta)
    â€¢ Abonnement mensuel ou annuel
    â€¢ Tarif préférentiel testeurs Beta</a:t>
            </a:r>
          </a:p>
        </p:txBody>
      </p:sp>
    </p:spTree>
    <p:extLst>
      <p:ext uri="{BB962C8B-B14F-4D97-AF65-F5344CB8AC3E}">
        <p14:creationId xmlns:p14="http://schemas.microsoft.com/office/powerpoint/2010/main" val="1992185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9A6BD-F1A3-3AC6-63BF-D9E86AC3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F44A2AC6-E9DA-7C76-2DF9-1AC2AF723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819CAF3E-EF37-1CBB-A549-1092FFDF893C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B034086-F47E-D196-2459-92B00985EDF5}"/>
              </a:ext>
            </a:extLst>
          </p:cNvPr>
          <p:cNvSpPr/>
          <p:nvPr/>
        </p:nvSpPr>
        <p:spPr>
          <a:xfrm>
            <a:off x="2840032" y="1046323"/>
            <a:ext cx="860700" cy="149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9A8E85D-FEA1-2C3B-8705-AA0350629C33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14B6BFDA-9E0D-5D3B-66FC-133E51A655F5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D430F69-6794-9AC9-2E1F-E304A9872136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EDBE9C2-5175-CD40-619A-5671479E0B89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A30FC7C7-9692-2CB3-65F8-40FD6A47580A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3ED0FD88-8FFA-1D34-330C-C3E8E4EC9BDC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BD5C351-6013-96E4-3943-2D3B22758730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AD282965-D582-BA81-DEC5-0E5F6164D08B}"/>
              </a:ext>
            </a:extLst>
          </p:cNvPr>
          <p:cNvSpPr txBox="1"/>
          <p:nvPr/>
        </p:nvSpPr>
        <p:spPr>
          <a:xfrm>
            <a:off x="4781881" y="811530"/>
            <a:ext cx="7023099" cy="5393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2000" b="1" noProof="0" dirty="0">
                <a:latin typeface="Termina Medium" panose="00000600000000000000" pitchFamily="50" charset="0"/>
              </a:rPr>
              <a:t>Etape 1.1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2000" b="1" noProof="0" dirty="0">
                <a:latin typeface="Termina Medium" panose="00000600000000000000" pitchFamily="50" charset="0"/>
              </a:rPr>
              <a:t>Identifier et Positionner les points sur la carte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600" noProof="0" dirty="0">
              <a:latin typeface="Montserrat Light" pitchFamily="2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noProof="0" dirty="0">
                <a:latin typeface="Montserrat Light" pitchFamily="2" charset="0"/>
              </a:rPr>
              <a:t>navigation ou région connue – 2/3 minutes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>
                <a:latin typeface="Montserrat Light" pitchFamily="2" charset="0"/>
              </a:rPr>
              <a:t>navigation  inconnu - 10-15minutes</a:t>
            </a:r>
            <a:endParaRPr lang="fr-FR" sz="1600" noProof="0" dirty="0">
              <a:latin typeface="Montserrat Light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600" noProof="0" dirty="0">
              <a:latin typeface="Montserrat Light" pitchFamily="2" charset="0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600" noProof="0" dirty="0">
                <a:latin typeface="Montserrat Light" pitchFamily="2" charset="0"/>
              </a:rPr>
              <a:t>Les points de navigation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600" dirty="0">
                <a:latin typeface="Montserrat Light" pitchFamily="2" charset="0"/>
              </a:rPr>
              <a:t>L</a:t>
            </a:r>
            <a:r>
              <a:rPr lang="fr-FR" sz="1600" noProof="0" dirty="0">
                <a:latin typeface="Montserrat Light" pitchFamily="2" charset="0"/>
              </a:rPr>
              <a:t>es espaces et les point tournent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600" dirty="0">
                <a:latin typeface="Montserrat Light" pitchFamily="2" charset="0"/>
              </a:rPr>
              <a:t>L</a:t>
            </a:r>
            <a:r>
              <a:rPr lang="fr-FR" sz="1600" noProof="0" dirty="0">
                <a:latin typeface="Montserrat Light" pitchFamily="2" charset="0"/>
              </a:rPr>
              <a:t>es déroutement potentiel parmi les aérodromes disponibles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noProof="0" dirty="0">
                <a:latin typeface="Montserrat Light" pitchFamily="2" charset="0"/>
              </a:rPr>
              <a:t>Hasardeux à cause du rayon d’action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noProof="0" dirty="0">
                <a:latin typeface="Montserrat Light" pitchFamily="2" charset="0"/>
              </a:rPr>
              <a:t>Vérifier les cartes VAC de tout les candidats potentiels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noProof="0" dirty="0">
                <a:latin typeface="Montserrat Light" pitchFamily="2" charset="0"/>
              </a:rPr>
              <a:t>Terrain en herbe, ULM, Militaire, distances déclarées, etc.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noProof="0" dirty="0">
                <a:latin typeface="Montserrat Light" pitchFamily="2" charset="0"/>
              </a:rPr>
              <a:t>Identifier le sens de navigation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600" noProof="0" dirty="0">
              <a:latin typeface="Montserrat Light" pitchFamily="2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noProof="0" dirty="0">
                <a:solidFill>
                  <a:srgbClr val="FFC000"/>
                </a:solidFill>
                <a:latin typeface="Termina Medium" panose="00000600000000000000" pitchFamily="50" charset="0"/>
              </a:rPr>
              <a:t>Si incompatibilité, reprend tout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E3CE3CC5-FE29-ED03-26D8-97573A5F4544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978645E0-591F-1706-BD11-BD3FCA04C05B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B4A995F-C735-3EB6-AF07-3BAC3B04623E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7D076B00-5EF6-3DB8-9041-F9E881A9FAA3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C83303AC-36C3-61BC-07A7-9789EF8553BC}"/>
              </a:ext>
            </a:extLst>
          </p:cNvPr>
          <p:cNvSpPr/>
          <p:nvPr/>
        </p:nvSpPr>
        <p:spPr>
          <a:xfrm>
            <a:off x="1028923" y="3584813"/>
            <a:ext cx="875422" cy="1707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>
                <a:latin typeface="Termina Medium" panose="00000600000000000000" pitchFamily="50" charset="0"/>
              </a:rPr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555361FF-CA9A-29A1-84B0-4EF4BECBAAB3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755580"/>
            <a:ext cx="268973" cy="17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C2D68160-B580-499A-3A46-F76CB1044CBB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722CD533-EA7D-0957-2148-BFD573570467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8961F08C-756F-E83C-59B8-A8DD0E6E0DC6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360BC611-DC81-BFAF-6A16-756B162BE5FC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28486690-CB42-B2F4-9634-E49569BB5F63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3D175A18-8697-16D8-C73B-38A813167055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9D9094D9-B48F-77F3-97BD-6A6243321423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C61ED1F-E0BF-B2BA-E37D-3188C11D461E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8CB653FE-7663-D9AC-A011-1E8D871B0679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4005D8-90BD-8A15-D7F2-A4355E8BA31B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ABEC854-AFC3-5E64-17F8-42771F870180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A4B9B3CD-73A6-6DF1-F2D7-C12162D8B0C5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857430CA-2396-764F-B782-7D2BDC8CD47D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026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0DA1057-31AD-F9E7-9DA2-BD52F6521FC3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Roadmap &amp; </a:t>
            </a:r>
            <a:r>
              <a:rPr lang="fr-FR" sz="3200" b="1" noProof="0" dirty="0" err="1">
                <a:solidFill>
                  <a:srgbClr val="93163C"/>
                </a:solidFill>
              </a:rPr>
              <a:t>Ã‰volutions</a:t>
            </a:r>
            <a:r>
              <a:rPr lang="fr-FR" sz="3200" b="1" noProof="0" dirty="0">
                <a:solidFill>
                  <a:srgbClr val="93163C"/>
                </a:solidFill>
              </a:rPr>
              <a:t> Futures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C9938F-EA10-72F8-0273-5B6DBA2D746F}"/>
              </a:ext>
            </a:extLst>
          </p:cNvPr>
          <p:cNvSpPr txBox="1"/>
          <p:nvPr/>
        </p:nvSpPr>
        <p:spPr>
          <a:xfrm>
            <a:off x="1016000" y="1397000"/>
            <a:ext cx="10160000" cy="624786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ðŸš</a:t>
            </a:r>
            <a:r>
              <a:rPr lang="fr-FR" sz="1600" noProof="0" dirty="0">
                <a:solidFill>
                  <a:srgbClr val="6B7280"/>
                </a:solidFill>
              </a:rPr>
              <a:t>€  PHASE BETA (EN COURS)
</a:t>
            </a:r>
            <a:r>
              <a:rPr lang="fr-FR" sz="1600" noProof="0" dirty="0" err="1">
                <a:solidFill>
                  <a:srgbClr val="6B7280"/>
                </a:solidFill>
              </a:rPr>
              <a:t>âœ</a:t>
            </a:r>
            <a:r>
              <a:rPr lang="fr-FR" sz="1600" noProof="0" dirty="0">
                <a:solidFill>
                  <a:srgbClr val="6B7280"/>
                </a:solidFill>
              </a:rPr>
              <a:t>…  13 modules fonctionnels opérationnels
</a:t>
            </a:r>
            <a:r>
              <a:rPr lang="fr-FR" sz="1600" noProof="0" dirty="0" err="1">
                <a:solidFill>
                  <a:srgbClr val="6B7280"/>
                </a:solidFill>
              </a:rPr>
              <a:t>âœ</a:t>
            </a:r>
            <a:r>
              <a:rPr lang="fr-FR" sz="1600" noProof="0" dirty="0">
                <a:solidFill>
                  <a:srgbClr val="6B7280"/>
                </a:solidFill>
              </a:rPr>
              <a:t>…  Authentification et stockage cloud
</a:t>
            </a:r>
            <a:r>
              <a:rPr lang="fr-FR" sz="1600" noProof="0" dirty="0" err="1">
                <a:solidFill>
                  <a:srgbClr val="6B7280"/>
                </a:solidFill>
              </a:rPr>
              <a:t>âœ</a:t>
            </a:r>
            <a:r>
              <a:rPr lang="fr-FR" sz="1600" noProof="0" dirty="0">
                <a:solidFill>
                  <a:srgbClr val="6B7280"/>
                </a:solidFill>
              </a:rPr>
              <a:t>…  Données aéronautiques officielles FR
</a:t>
            </a:r>
            <a:r>
              <a:rPr lang="fr-FR" sz="1600" noProof="0" dirty="0" err="1">
                <a:solidFill>
                  <a:srgbClr val="6B7280"/>
                </a:solidFill>
              </a:rPr>
              <a:t>âœ</a:t>
            </a:r>
            <a:r>
              <a:rPr lang="fr-FR" sz="1600" noProof="0" dirty="0">
                <a:solidFill>
                  <a:srgbClr val="6B7280"/>
                </a:solidFill>
              </a:rPr>
              <a:t>…  Interface PWA responsive (PC/tablette/mobile)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”„  Tests utilisateurs et corrections bugs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”„  Optimisations performances et UX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“…  PHASE 1 - Q2 2025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Extraction automatique abaques IA (MANEX PDF)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Cartes météo aéronautiques (WINTEM/TEMSI)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Partage plans de vol communauté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Export DGAC officiel (carnet de vol)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“…  PHASE 2 - Q3-Q4 2025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Support IFR (SID, STAR, approches)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Intégration NOTAM temps réel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Planification multi-étapes avancée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Synchronisation multi-appareils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API publique pour tiers (clubs, écoles)
</a:t>
            </a:r>
            <a:r>
              <a:rPr lang="fr-FR" sz="1600" noProof="0" dirty="0" err="1">
                <a:solidFill>
                  <a:srgbClr val="6B7280"/>
                </a:solidFill>
              </a:rPr>
              <a:t>ðŸŒ</a:t>
            </a:r>
            <a:r>
              <a:rPr lang="fr-FR" sz="1600" noProof="0" dirty="0">
                <a:solidFill>
                  <a:srgbClr val="6B7280"/>
                </a:solidFill>
              </a:rPr>
              <a:t>  PHASE 3 - 2026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Extension pays européens (UK, DE, ES, IT)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Communauté pilotes (partage expériences, photos)
</a:t>
            </a:r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¯  Mode offline complet (sans connexion)</a:t>
            </a:r>
          </a:p>
        </p:txBody>
      </p:sp>
    </p:spTree>
    <p:extLst>
      <p:ext uri="{BB962C8B-B14F-4D97-AF65-F5344CB8AC3E}">
        <p14:creationId xmlns:p14="http://schemas.microsoft.com/office/powerpoint/2010/main" val="1823991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E911EA5-9F56-F2B4-3872-7CBA9A2141EC}"/>
              </a:ext>
            </a:extLst>
          </p:cNvPr>
          <p:cNvSpPr txBox="1"/>
          <p:nvPr/>
        </p:nvSpPr>
        <p:spPr>
          <a:xfrm>
            <a:off x="635000" y="381000"/>
            <a:ext cx="109220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3200" b="1" noProof="0" dirty="0">
                <a:solidFill>
                  <a:srgbClr val="93163C"/>
                </a:solidFill>
              </a:rPr>
              <a:t>Interface &amp; Expérience Utilisateur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7BC895-F2AB-C4F0-B031-B3E5BA0FD08D}"/>
              </a:ext>
            </a:extLst>
          </p:cNvPr>
          <p:cNvSpPr txBox="1"/>
          <p:nvPr/>
        </p:nvSpPr>
        <p:spPr>
          <a:xfrm>
            <a:off x="1270000" y="1905000"/>
            <a:ext cx="9652000" cy="526297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fr-FR" sz="1600" noProof="0" dirty="0" err="1">
                <a:solidFill>
                  <a:srgbClr val="6B7280"/>
                </a:solidFill>
              </a:rPr>
              <a:t>ðŸŽ</a:t>
            </a:r>
            <a:r>
              <a:rPr lang="fr-FR" sz="1600" noProof="0" dirty="0">
                <a:solidFill>
                  <a:srgbClr val="6B7280"/>
                </a:solidFill>
              </a:rPr>
              <a:t>¨  DESIGN MODERNE &amp; INTUITIF
â€¢ Interface épurée, navigation simple
â€¢ Couleurs professionnelles (bordeaux #93163C)
â€¢ </a:t>
            </a:r>
            <a:r>
              <a:rPr lang="fr-FR" sz="1600" noProof="0" dirty="0" err="1">
                <a:solidFill>
                  <a:srgbClr val="6B7280"/>
                </a:solidFill>
              </a:rPr>
              <a:t>Dark</a:t>
            </a:r>
            <a:r>
              <a:rPr lang="fr-FR" sz="1600" noProof="0" dirty="0">
                <a:solidFill>
                  <a:srgbClr val="6B7280"/>
                </a:solidFill>
              </a:rPr>
              <a:t> mode disponible
â€¢ Responsive design (PC, tablette, mobile)
â€¢ Typographie : </a:t>
            </a:r>
            <a:r>
              <a:rPr lang="fr-FR" sz="1600" noProof="0" dirty="0" err="1">
                <a:solidFill>
                  <a:srgbClr val="6B7280"/>
                </a:solidFill>
              </a:rPr>
              <a:t>Space</a:t>
            </a:r>
            <a:r>
              <a:rPr lang="fr-FR" sz="1600" noProof="0" dirty="0">
                <a:solidFill>
                  <a:srgbClr val="6B7280"/>
                </a:solidFill>
              </a:rPr>
              <a:t> </a:t>
            </a:r>
            <a:r>
              <a:rPr lang="fr-FR" sz="1600" noProof="0" dirty="0" err="1">
                <a:solidFill>
                  <a:srgbClr val="6B7280"/>
                </a:solidFill>
              </a:rPr>
              <a:t>Grotesk</a:t>
            </a:r>
            <a:r>
              <a:rPr lang="fr-FR" sz="1600" noProof="0" dirty="0">
                <a:solidFill>
                  <a:srgbClr val="6B7280"/>
                </a:solidFill>
              </a:rPr>
              <a:t> + Inter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“±  EXPÃ‰RIENCE UTILISATEUR
â€¢ Assistant de préparation de vol guidé (7 étapes)
â€¢ Formulaires intelligents avec suggestions
â€¢ Feedback temps réel (calculs instantanés)
â€¢ Alertes visuelles et sonores (sécurité)
â€¢ Mode hors-ligne partiel (données en cache)
</a:t>
            </a:r>
            <a:r>
              <a:rPr lang="fr-FR" sz="1600" noProof="0" dirty="0" err="1">
                <a:solidFill>
                  <a:srgbClr val="6B7280"/>
                </a:solidFill>
              </a:rPr>
              <a:t>ðŸ</a:t>
            </a:r>
            <a:r>
              <a:rPr lang="fr-FR" sz="1600" noProof="0" dirty="0">
                <a:solidFill>
                  <a:srgbClr val="6B7280"/>
                </a:solidFill>
              </a:rPr>
              <a:t>’¡  ACCESSIBILITÃ‰
â€¢ Contraste élevé, lisibilité optimale
â€¢ Navigation clavier </a:t>
            </a:r>
            <a:r>
              <a:rPr lang="fr-FR" sz="1600" noProof="0" dirty="0" err="1">
                <a:solidFill>
                  <a:srgbClr val="6B7280"/>
                </a:solidFill>
              </a:rPr>
              <a:t>complÃ¨te</a:t>
            </a:r>
            <a:r>
              <a:rPr lang="fr-FR" sz="1600" noProof="0" dirty="0">
                <a:solidFill>
                  <a:srgbClr val="6B7280"/>
                </a:solidFill>
              </a:rPr>
              <a:t>
â€¢ </a:t>
            </a:r>
            <a:r>
              <a:rPr lang="fr-FR" sz="1600" noProof="0" dirty="0" err="1">
                <a:solidFill>
                  <a:srgbClr val="6B7280"/>
                </a:solidFill>
              </a:rPr>
              <a:t>Tooltips</a:t>
            </a:r>
            <a:r>
              <a:rPr lang="fr-FR" sz="1600" noProof="0" dirty="0">
                <a:solidFill>
                  <a:srgbClr val="6B7280"/>
                </a:solidFill>
              </a:rPr>
              <a:t> et aides contextuelles
â€¢ Support multi-unités (métrique/impérial)
[Espace réservé pour captures d'écran ou vidéo démo]</a:t>
            </a:r>
          </a:p>
        </p:txBody>
      </p:sp>
    </p:spTree>
    <p:extLst>
      <p:ext uri="{BB962C8B-B14F-4D97-AF65-F5344CB8AC3E}">
        <p14:creationId xmlns:p14="http://schemas.microsoft.com/office/powerpoint/2010/main" val="555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975DE-EA04-CFCB-0F98-66F79BA8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00E0E596-4B57-60CF-6C9B-D3D7254FC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358" y="0"/>
            <a:ext cx="5597607" cy="6858000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002F8D04-ACEC-C4C2-5BF5-13353B62782C}"/>
              </a:ext>
            </a:extLst>
          </p:cNvPr>
          <p:cNvSpPr txBox="1"/>
          <p:nvPr/>
        </p:nvSpPr>
        <p:spPr>
          <a:xfrm>
            <a:off x="4705165" y="369352"/>
            <a:ext cx="7173157" cy="441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fr-FR" sz="2000" b="1" dirty="0">
                <a:latin typeface="Termina Medium" panose="00000600000000000000" pitchFamily="50" charset="0"/>
              </a:rPr>
              <a:t>Étape 1.2</a:t>
            </a:r>
            <a:br>
              <a:rPr lang="fr-FR" sz="2000" b="1" dirty="0">
                <a:latin typeface="Termina Medium" panose="00000600000000000000" pitchFamily="50" charset="0"/>
              </a:rPr>
            </a:br>
            <a:r>
              <a:rPr lang="fr-FR" sz="2000" dirty="0">
                <a:latin typeface="Termina Medium" panose="00000600000000000000" pitchFamily="50" charset="0"/>
              </a:rPr>
              <a:t>Vérifier les Espaces et les zones Restrictives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fr-FR" sz="2400" b="1" dirty="0">
              <a:latin typeface="Termina Medium" panose="00000600000000000000" pitchFamily="50" charset="0"/>
            </a:endParaRP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700" dirty="0">
                <a:latin typeface="Montserrat Light" pitchFamily="2" charset="0"/>
              </a:rPr>
              <a:t>Les compléments aux cartes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700" dirty="0">
                <a:latin typeface="Montserrat Light" pitchFamily="2" charset="0"/>
              </a:rPr>
              <a:t>Restriction Horaire, altitude, ouverte, contacte, autorisation</a:t>
            </a:r>
          </a:p>
          <a:p>
            <a:pPr marL="514350" indent="-51435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1700" dirty="0">
                <a:latin typeface="Montserrat Light" pitchFamily="2" charset="0"/>
              </a:rPr>
              <a:t>Déterminer l’altitude de navigation et contournement</a:t>
            </a:r>
            <a:endParaRPr lang="fr-FR" sz="1700" noProof="0" dirty="0">
              <a:solidFill>
                <a:srgbClr val="FFFFFF"/>
              </a:solidFill>
              <a:latin typeface="Montserrat Light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sz="1700" noProof="0" dirty="0">
              <a:solidFill>
                <a:srgbClr val="FFFFFF"/>
              </a:solidFill>
              <a:latin typeface="Montserrat Light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sz="1700" dirty="0">
              <a:solidFill>
                <a:srgbClr val="FFFFFF"/>
              </a:solidFill>
              <a:latin typeface="Montserrat Light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FR" sz="1700" noProof="0" dirty="0">
              <a:solidFill>
                <a:srgbClr val="FFFFFF"/>
              </a:solidFill>
              <a:latin typeface="Montserrat Light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700" noProof="0" dirty="0">
                <a:solidFill>
                  <a:srgbClr val="FFFFFF"/>
                </a:solidFill>
                <a:latin typeface="Montserrat Light" pitchFamily="2" charset="0"/>
              </a:rPr>
              <a:t>Si </a:t>
            </a:r>
            <a:r>
              <a:rPr lang="fr-FR" sz="1700" noProof="0" dirty="0" err="1">
                <a:solidFill>
                  <a:srgbClr val="FFFFFF"/>
                </a:solidFill>
                <a:latin typeface="Montserrat Light" pitchFamily="2" charset="0"/>
              </a:rPr>
              <a:t>imcompatibilité</a:t>
            </a:r>
            <a:r>
              <a:rPr lang="fr-FR" sz="1700" noProof="0" dirty="0">
                <a:solidFill>
                  <a:srgbClr val="FFFFFF"/>
                </a:solidFill>
                <a:latin typeface="Montserrat Light" pitchFamily="2" charset="0"/>
              </a:rPr>
              <a:t>, reprend tout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3B32766-1DAB-69B5-3246-E3684CFDA8B0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6192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2489" y="343440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1.2: Les Cartes VAC</a:t>
            </a:r>
          </a:p>
        </p:txBody>
      </p:sp>
      <p:pic>
        <p:nvPicPr>
          <p:cNvPr id="10" name="Image 9" descr="Une image contenant texte, carte, diagramme, Plan&#10;&#10;Le contenu généré par l’IA peut être incorrect.">
            <a:extLst>
              <a:ext uri="{FF2B5EF4-FFF2-40B4-BE49-F238E27FC236}">
                <a16:creationId xmlns:a16="http://schemas.microsoft.com/office/drawing/2014/main" id="{E1673553-94B9-B525-3882-DB45E7158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 r="1" b="42182"/>
          <a:stretch>
            <a:fillRect/>
          </a:stretch>
        </p:blipFill>
        <p:spPr>
          <a:xfrm>
            <a:off x="20" y="10"/>
            <a:ext cx="5983982" cy="3333738"/>
          </a:xfrm>
          <a:custGeom>
            <a:avLst/>
            <a:gdLst/>
            <a:ahLst/>
            <a:cxnLst/>
            <a:rect l="l" t="t" r="r" b="b"/>
            <a:pathLst>
              <a:path w="5984002" h="3333748">
                <a:moveTo>
                  <a:pt x="0" y="0"/>
                </a:moveTo>
                <a:lnTo>
                  <a:pt x="5984002" y="0"/>
                </a:lnTo>
                <a:lnTo>
                  <a:pt x="5984002" y="3207466"/>
                </a:lnTo>
                <a:lnTo>
                  <a:pt x="5974632" y="3224222"/>
                </a:lnTo>
                <a:cubicBezTo>
                  <a:pt x="5971874" y="3232240"/>
                  <a:pt x="5969769" y="3240871"/>
                  <a:pt x="5966960" y="3248619"/>
                </a:cubicBezTo>
                <a:cubicBezTo>
                  <a:pt x="5960339" y="3266468"/>
                  <a:pt x="5963751" y="3279610"/>
                  <a:pt x="5983007" y="3289222"/>
                </a:cubicBezTo>
                <a:lnTo>
                  <a:pt x="5984002" y="3290152"/>
                </a:lnTo>
                <a:lnTo>
                  <a:pt x="5984002" y="3333748"/>
                </a:lnTo>
                <a:lnTo>
                  <a:pt x="0" y="3333748"/>
                </a:lnTo>
                <a:close/>
              </a:path>
            </a:pathLst>
          </a:custGeom>
        </p:spPr>
      </p:pic>
      <p:pic>
        <p:nvPicPr>
          <p:cNvPr id="12" name="Image 11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EA5E1A51-3708-3B1D-B2DD-636138677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3" b="11103"/>
          <a:stretch>
            <a:fillRect/>
          </a:stretch>
        </p:blipFill>
        <p:spPr>
          <a:xfrm>
            <a:off x="20" y="3524255"/>
            <a:ext cx="2952729" cy="3333749"/>
          </a:xfrm>
          <a:custGeom>
            <a:avLst/>
            <a:gdLst/>
            <a:ahLst/>
            <a:cxnLst/>
            <a:rect l="l" t="t" r="r" b="b"/>
            <a:pathLst>
              <a:path w="2952749" h="3333749">
                <a:moveTo>
                  <a:pt x="0" y="0"/>
                </a:moveTo>
                <a:lnTo>
                  <a:pt x="2952749" y="0"/>
                </a:lnTo>
                <a:lnTo>
                  <a:pt x="2952749" y="3333749"/>
                </a:lnTo>
                <a:lnTo>
                  <a:pt x="0" y="3333749"/>
                </a:lnTo>
                <a:close/>
              </a:path>
            </a:pathLst>
          </a:custGeom>
        </p:spPr>
      </p:pic>
      <p:pic>
        <p:nvPicPr>
          <p:cNvPr id="6" name="Image 5" descr="Une image contenant texte, carte, atlas&#10;&#10;Le contenu généré par l’IA peut être incorrect.">
            <a:extLst>
              <a:ext uri="{FF2B5EF4-FFF2-40B4-BE49-F238E27FC236}">
                <a16:creationId xmlns:a16="http://schemas.microsoft.com/office/drawing/2014/main" id="{0010F89A-E078-8899-38FB-3C4EE8FD0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5" r="1" b="1"/>
          <a:stretch>
            <a:fillRect/>
          </a:stretch>
        </p:blipFill>
        <p:spPr>
          <a:xfrm>
            <a:off x="3143249" y="3524256"/>
            <a:ext cx="2660651" cy="3333744"/>
          </a:xfrm>
          <a:custGeom>
            <a:avLst/>
            <a:gdLst/>
            <a:ahLst/>
            <a:cxnLst/>
            <a:rect l="l" t="t" r="r" b="b"/>
            <a:pathLst>
              <a:path w="2660651" h="3333744">
                <a:moveTo>
                  <a:pt x="0" y="0"/>
                </a:moveTo>
                <a:lnTo>
                  <a:pt x="2660651" y="0"/>
                </a:lnTo>
                <a:lnTo>
                  <a:pt x="2660651" y="3333744"/>
                </a:lnTo>
                <a:lnTo>
                  <a:pt x="0" y="3333744"/>
                </a:lnTo>
                <a:close/>
              </a:path>
            </a:pathLst>
          </a:cu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5950639-0B3B-184C-C453-13A71637859D}"/>
              </a:ext>
            </a:extLst>
          </p:cNvPr>
          <p:cNvSpPr txBox="1"/>
          <p:nvPr/>
        </p:nvSpPr>
        <p:spPr>
          <a:xfrm>
            <a:off x="6892489" y="13557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DEF ? rapide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utilié</a:t>
            </a: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 content, nom d’info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Télécharger les cartes VAC (10-15 min)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Imprimer les VAC (ou les avoir sur tablette séparée) 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(Annexe 1 - VAC Exemple)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Vérifier dates de validité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Confirmer les point de sortie,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Regarder donnée critique pour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verifier</a:t>
            </a: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 la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comptibilité</a:t>
            </a:r>
            <a:endParaRPr lang="fr-FR" sz="13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3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Si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imcomptabilité</a:t>
            </a: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: retour </a:t>
            </a:r>
            <a:r>
              <a:rPr lang="fr-FR" sz="1300" noProof="0" dirty="0" err="1">
                <a:solidFill>
                  <a:schemeClr val="bg1">
                    <a:alpha val="80000"/>
                  </a:schemeClr>
                </a:solidFill>
              </a:rPr>
              <a:t>etape</a:t>
            </a:r>
            <a:r>
              <a:rPr lang="fr-FR" sz="1300" noProof="0" dirty="0">
                <a:solidFill>
                  <a:schemeClr val="bg1">
                    <a:alpha val="80000"/>
                  </a:schemeClr>
                </a:solidFill>
              </a:rPr>
              <a:t>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AB45F-5691-5FC0-F1CB-7194CAD9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FADB-BFE3-E399-83EB-8C635E50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1.3: Recherche et Collecte des Documents</a:t>
            </a:r>
            <a:b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Durée moyenne : 45-60 minutes (si tout va bien...)</a:t>
            </a:r>
            <a:br>
              <a:rPr lang="fr-FR" sz="16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fr-FR" sz="1600" kern="1200" noProof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 7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ED10353C-8745-E067-0603-8CC86393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" b="27294"/>
          <a:stretch>
            <a:fillRect/>
          </a:stretch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1" name="Image 10" descr="Une image contenant texte, Police, capture d’écran, document&#10;&#10;Le contenu généré par l’IA peut être incorrect.">
            <a:extLst>
              <a:ext uri="{FF2B5EF4-FFF2-40B4-BE49-F238E27FC236}">
                <a16:creationId xmlns:a16="http://schemas.microsoft.com/office/drawing/2014/main" id="{5308C413-9094-E29D-972E-96AC2DCD7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r="1" b="15277"/>
          <a:stretch>
            <a:fillRect/>
          </a:stretch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Image 3" descr="Une image contenant texte, Police, lettre, document&#10;&#10;Le contenu généré par l’IA peut être incorrect.">
            <a:extLst>
              <a:ext uri="{FF2B5EF4-FFF2-40B4-BE49-F238E27FC236}">
                <a16:creationId xmlns:a16="http://schemas.microsoft.com/office/drawing/2014/main" id="{8A8F4A37-2325-B342-98B2-69FA66899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3" b="6867"/>
          <a:stretch>
            <a:fillRect/>
          </a:stretch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FE36D2-F74D-FC7C-080F-C73634BEAD14}"/>
              </a:ext>
            </a:extLst>
          </p:cNvPr>
          <p:cNvSpPr txBox="1"/>
          <p:nvPr/>
        </p:nvSpPr>
        <p:spPr>
          <a:xfrm>
            <a:off x="5664200" y="4766267"/>
            <a:ext cx="5933439" cy="1771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Rechercher manuellement chaque NOTAM (5-10 min) – SOFIA</a:t>
            </a:r>
          </a:p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 err="1">
                <a:solidFill>
                  <a:schemeClr val="bg1">
                    <a:alpha val="80000"/>
                  </a:schemeClr>
                </a:solidFill>
              </a:rPr>
              <a:t>Definnniont</a:t>
            </a: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 rapide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Lire et trier manuellement les NOTAM pertinents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Noter sur papier ceux qui impactent le vol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 sz="1600"/>
            </a:pP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Si </a:t>
            </a:r>
            <a:r>
              <a:rPr lang="fr-FR" sz="600" noProof="0" dirty="0" err="1">
                <a:solidFill>
                  <a:schemeClr val="bg1">
                    <a:alpha val="80000"/>
                  </a:schemeClr>
                </a:solidFill>
              </a:rPr>
              <a:t>incompatilité</a:t>
            </a: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, retour a l’</a:t>
            </a:r>
            <a:r>
              <a:rPr lang="fr-FR" sz="600" noProof="0" dirty="0" err="1">
                <a:solidFill>
                  <a:schemeClr val="bg1">
                    <a:alpha val="80000"/>
                  </a:schemeClr>
                </a:solidFill>
              </a:rPr>
              <a:t>etap</a:t>
            </a:r>
            <a:r>
              <a:rPr lang="fr-FR" sz="600" noProof="0" dirty="0">
                <a:solidFill>
                  <a:schemeClr val="bg1">
                    <a:alpha val="80000"/>
                  </a:schemeClr>
                </a:solidFill>
              </a:rPr>
              <a:t> 1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32CD9E-B029-31D7-EC4E-C95C66F63363}"/>
              </a:ext>
            </a:extLst>
          </p:cNvPr>
          <p:cNvSpPr txBox="1">
            <a:spLocks/>
          </p:cNvSpPr>
          <p:nvPr/>
        </p:nvSpPr>
        <p:spPr>
          <a:xfrm>
            <a:off x="1577340" y="5524280"/>
            <a:ext cx="8260080" cy="117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b="1" noProof="0" dirty="0">
                <a:solidFill>
                  <a:schemeClr val="bg1"/>
                </a:solidFill>
              </a:rPr>
              <a:t>Bilan, pour valider une navigation, 3 </a:t>
            </a:r>
            <a:r>
              <a:rPr lang="fr-FR" sz="1600" b="1" noProof="0" dirty="0" err="1">
                <a:solidFill>
                  <a:schemeClr val="bg1"/>
                </a:solidFill>
              </a:rPr>
              <a:t>etapes</a:t>
            </a:r>
            <a:r>
              <a:rPr lang="fr-FR" sz="1600" b="1" noProof="0" dirty="0">
                <a:solidFill>
                  <a:schemeClr val="bg1"/>
                </a:solidFill>
              </a:rPr>
              <a:t> </a:t>
            </a:r>
            <a:r>
              <a:rPr lang="fr-FR" sz="1600" b="1" noProof="0" dirty="0" err="1">
                <a:solidFill>
                  <a:schemeClr val="bg1"/>
                </a:solidFill>
              </a:rPr>
              <a:t>iterative</a:t>
            </a:r>
            <a:endParaRPr lang="fr-FR" sz="1600" b="1" noProof="0" dirty="0">
              <a:solidFill>
                <a:schemeClr val="bg1"/>
              </a:solidFill>
            </a:endParaRPr>
          </a:p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b="1" noProof="0" dirty="0">
                <a:solidFill>
                  <a:schemeClr val="bg1"/>
                </a:solidFill>
              </a:rPr>
              <a:t>Source d’</a:t>
            </a:r>
            <a:r>
              <a:rPr lang="fr-FR" sz="1600" b="1" noProof="0" dirty="0" err="1">
                <a:solidFill>
                  <a:schemeClr val="bg1"/>
                </a:solidFill>
              </a:rPr>
              <a:t>ouble</a:t>
            </a:r>
            <a:r>
              <a:rPr lang="fr-FR" sz="1600" b="1" noProof="0" dirty="0">
                <a:solidFill>
                  <a:schemeClr val="bg1"/>
                </a:solidFill>
              </a:rPr>
              <a:t>, </a:t>
            </a:r>
            <a:r>
              <a:rPr lang="fr-FR" sz="1600" b="1" noProof="0" dirty="0" err="1">
                <a:solidFill>
                  <a:schemeClr val="bg1"/>
                </a:solidFill>
              </a:rPr>
              <a:t>multid</a:t>
            </a:r>
            <a:r>
              <a:rPr lang="fr-FR" sz="1600" b="1" noProof="0" dirty="0">
                <a:solidFill>
                  <a:schemeClr val="bg1"/>
                </a:solidFill>
              </a:rPr>
              <a:t> </a:t>
            </a:r>
            <a:r>
              <a:rPr lang="fr-FR" sz="1600" b="1" noProof="0" dirty="0" err="1">
                <a:solidFill>
                  <a:schemeClr val="bg1"/>
                </a:solidFill>
              </a:rPr>
              <a:t>factriel</a:t>
            </a:r>
            <a:endParaRPr lang="fr-FR" sz="1600" b="1" noProof="0" dirty="0">
              <a:solidFill>
                <a:schemeClr val="bg1"/>
              </a:solidFill>
            </a:endParaRPr>
          </a:p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600" b="1" noProof="0" dirty="0">
                <a:solidFill>
                  <a:schemeClr val="bg1"/>
                </a:solidFill>
              </a:rPr>
              <a:t>Et dans le cas de </a:t>
            </a:r>
            <a:r>
              <a:rPr lang="fr-FR" sz="1600" b="1" noProof="0" dirty="0" err="1">
                <a:solidFill>
                  <a:schemeClr val="bg1"/>
                </a:solidFill>
              </a:rPr>
              <a:t>notam</a:t>
            </a:r>
            <a:r>
              <a:rPr lang="fr-FR" sz="1600" b="1" noProof="0" dirty="0">
                <a:solidFill>
                  <a:schemeClr val="bg1"/>
                </a:solidFill>
              </a:rPr>
              <a:t>, </a:t>
            </a:r>
            <a:r>
              <a:rPr lang="fr-FR" sz="1600" b="1" noProof="0" dirty="0" err="1">
                <a:solidFill>
                  <a:schemeClr val="bg1"/>
                </a:solidFill>
              </a:rPr>
              <a:t>susetible</a:t>
            </a:r>
            <a:r>
              <a:rPr lang="fr-FR" sz="1600" b="1" noProof="0" dirty="0">
                <a:solidFill>
                  <a:schemeClr val="bg1"/>
                </a:solidFill>
              </a:rPr>
              <a:t> de changer </a:t>
            </a:r>
          </a:p>
        </p:txBody>
      </p:sp>
    </p:spTree>
    <p:extLst>
      <p:ext uri="{BB962C8B-B14F-4D97-AF65-F5344CB8AC3E}">
        <p14:creationId xmlns:p14="http://schemas.microsoft.com/office/powerpoint/2010/main" val="273248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15C17-5144-CEE2-FAA1-F10631DD0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CFFB-3788-811F-5923-459A6270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1 : Fini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F73339FA-DC18-34C4-B3D4-D23467D7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224AD17E-C924-25D8-D484-3CA839CEB629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9E1F2A5-6C65-E5CC-8BA9-5541C9DF1FB7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FB3263F-318B-60AA-6B38-BB3B72A58DE3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3CA940-D582-06DC-68AD-F9F2245A95F1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C8FF808-891C-8542-303F-AAAAA4267C16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979A362-9721-F076-A06F-B53EFCAE35A5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AF776DA-C9C9-05D4-696B-861987F1164E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D5ECECD7-7B2A-04AE-4D5D-E3F216BC9E5A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AFAFBDD9-C64A-FA74-8239-A7F189C80BF4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2C76DA04-EF52-F781-0303-194BFA2606A1}"/>
              </a:ext>
            </a:extLst>
          </p:cNvPr>
          <p:cNvSpPr txBox="1"/>
          <p:nvPr/>
        </p:nvSpPr>
        <p:spPr>
          <a:xfrm>
            <a:off x="5048251" y="1505694"/>
            <a:ext cx="6140449" cy="3683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>
                <a:solidFill>
                  <a:schemeClr val="bg1"/>
                </a:solidFill>
              </a:rPr>
              <a:t>Un route faite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>
                <a:solidFill>
                  <a:schemeClr val="bg1"/>
                </a:solidFill>
              </a:rPr>
              <a:t>Respect les contrainte </a:t>
            </a:r>
            <a:r>
              <a:rPr lang="fr-FR" b="1" u="sng" noProof="0" dirty="0" err="1">
                <a:solidFill>
                  <a:schemeClr val="bg1"/>
                </a:solidFill>
              </a:rPr>
              <a:t>aero</a:t>
            </a:r>
            <a:endParaRPr lang="fr-FR" b="1" u="sng" noProof="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>
                <a:solidFill>
                  <a:schemeClr val="bg1"/>
                </a:solidFill>
              </a:rPr>
              <a:t>Identifier les point clef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Tournet</a:t>
            </a:r>
            <a:r>
              <a:rPr lang="fr-FR" b="1" u="sng" noProof="0" dirty="0">
                <a:solidFill>
                  <a:schemeClr val="bg1"/>
                </a:solidFill>
              </a:rPr>
              <a:t>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Visuele</a:t>
            </a:r>
            <a:r>
              <a:rPr lang="fr-FR" b="1" u="sng" noProof="0" dirty="0">
                <a:solidFill>
                  <a:schemeClr val="bg1"/>
                </a:solidFill>
              </a:rPr>
              <a:t>,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Determine</a:t>
            </a:r>
            <a:r>
              <a:rPr lang="fr-FR" b="1" u="sng" noProof="0" dirty="0">
                <a:solidFill>
                  <a:schemeClr val="bg1"/>
                </a:solidFill>
              </a:rPr>
              <a:t> un </a:t>
            </a:r>
            <a:r>
              <a:rPr lang="fr-FR" b="1" u="sng" noProof="0" dirty="0" err="1">
                <a:solidFill>
                  <a:schemeClr val="bg1"/>
                </a:solidFill>
              </a:rPr>
              <a:t>atitude</a:t>
            </a:r>
            <a:r>
              <a:rPr lang="fr-FR" b="1" u="sng" noProof="0" dirty="0">
                <a:solidFill>
                  <a:schemeClr val="bg1"/>
                </a:solidFill>
              </a:rPr>
              <a:t> vol pour chaque segment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Verifier</a:t>
            </a:r>
            <a:r>
              <a:rPr lang="fr-FR" b="1" u="sng" noProof="0" dirty="0">
                <a:solidFill>
                  <a:schemeClr val="bg1"/>
                </a:solidFill>
              </a:rPr>
              <a:t> les </a:t>
            </a:r>
            <a:r>
              <a:rPr lang="fr-FR" b="1" u="sng" noProof="0" dirty="0" err="1">
                <a:solidFill>
                  <a:schemeClr val="bg1"/>
                </a:solidFill>
              </a:rPr>
              <a:t>epsace</a:t>
            </a:r>
            <a:r>
              <a:rPr lang="fr-FR" b="1" u="sng" noProof="0" dirty="0">
                <a:solidFill>
                  <a:schemeClr val="bg1"/>
                </a:solidFill>
              </a:rPr>
              <a:t> tet le contrainte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 err="1">
                <a:solidFill>
                  <a:schemeClr val="bg1"/>
                </a:solidFill>
              </a:rPr>
              <a:t>Aerodrome</a:t>
            </a:r>
            <a:r>
              <a:rPr lang="fr-FR" b="1" u="sng" noProof="0" dirty="0">
                <a:solidFill>
                  <a:schemeClr val="bg1"/>
                </a:solidFill>
              </a:rPr>
              <a:t> sont </a:t>
            </a:r>
            <a:r>
              <a:rPr lang="fr-FR" b="1" u="sng" noProof="0" dirty="0" err="1">
                <a:solidFill>
                  <a:schemeClr val="bg1"/>
                </a:solidFill>
              </a:rPr>
              <a:t>pertinant</a:t>
            </a:r>
            <a:r>
              <a:rPr lang="fr-FR" b="1" u="sng" noProof="0" dirty="0">
                <a:solidFill>
                  <a:schemeClr val="bg1"/>
                </a:solidFill>
              </a:rPr>
              <a:t> et </a:t>
            </a:r>
            <a:r>
              <a:rPr lang="fr-FR" b="1" u="sng" noProof="0" dirty="0" err="1">
                <a:solidFill>
                  <a:schemeClr val="bg1"/>
                </a:solidFill>
              </a:rPr>
              <a:t>compatble</a:t>
            </a: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Trad VS </a:t>
            </a:r>
            <a:r>
              <a:rPr lang="fr-FR" noProof="0" dirty="0" err="1">
                <a:solidFill>
                  <a:schemeClr val="bg1"/>
                </a:solidFill>
              </a:rPr>
              <a:t>alflight</a:t>
            </a: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Tout </a:t>
            </a:r>
            <a:r>
              <a:rPr lang="fr-FR" noProof="0" dirty="0" err="1">
                <a:solidFill>
                  <a:schemeClr val="bg1"/>
                </a:solidFill>
              </a:rPr>
              <a:t>doite</a:t>
            </a:r>
            <a:r>
              <a:rPr lang="fr-FR" noProof="0" dirty="0">
                <a:solidFill>
                  <a:schemeClr val="bg1"/>
                </a:solidFill>
              </a:rPr>
              <a:t> </a:t>
            </a:r>
            <a:r>
              <a:rPr lang="fr-FR" noProof="0" dirty="0" err="1">
                <a:solidFill>
                  <a:schemeClr val="bg1"/>
                </a:solidFill>
              </a:rPr>
              <a:t>tre</a:t>
            </a:r>
            <a:r>
              <a:rPr lang="fr-FR" noProof="0" dirty="0">
                <a:solidFill>
                  <a:schemeClr val="bg1"/>
                </a:solidFill>
              </a:rPr>
              <a:t> chercher et </a:t>
            </a:r>
            <a:r>
              <a:rPr lang="fr-FR" noProof="0" dirty="0" err="1">
                <a:solidFill>
                  <a:schemeClr val="bg1"/>
                </a:solidFill>
              </a:rPr>
              <a:t>recordié</a:t>
            </a:r>
            <a:r>
              <a:rPr lang="fr-FR" noProof="0" dirty="0">
                <a:solidFill>
                  <a:schemeClr val="bg1"/>
                </a:solidFill>
              </a:rPr>
              <a:t> a la main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 err="1">
                <a:solidFill>
                  <a:schemeClr val="bg1"/>
                </a:solidFill>
              </a:rPr>
              <a:t>Alfight</a:t>
            </a:r>
            <a:r>
              <a:rPr lang="fr-FR" noProof="0" dirty="0">
                <a:solidFill>
                  <a:schemeClr val="bg1"/>
                </a:solidFill>
              </a:rPr>
              <a:t>: un </a:t>
            </a:r>
            <a:r>
              <a:rPr lang="fr-FR" noProof="0" dirty="0" err="1">
                <a:solidFill>
                  <a:schemeClr val="bg1"/>
                </a:solidFill>
              </a:rPr>
              <a:t>paramettre</a:t>
            </a:r>
            <a:r>
              <a:rPr lang="fr-FR" noProof="0" dirty="0">
                <a:solidFill>
                  <a:schemeClr val="bg1"/>
                </a:solidFill>
              </a:rPr>
              <a:t> change, je le modifie, les calcule se refond et se </a:t>
            </a:r>
            <a:r>
              <a:rPr lang="fr-FR" noProof="0" dirty="0" err="1">
                <a:solidFill>
                  <a:schemeClr val="bg1"/>
                </a:solidFill>
              </a:rPr>
              <a:t>recalclue</a:t>
            </a: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Alter avec check liste des point </a:t>
            </a:r>
            <a:r>
              <a:rPr lang="fr-FR" noProof="0" dirty="0" err="1">
                <a:solidFill>
                  <a:schemeClr val="bg1"/>
                </a:solidFill>
              </a:rPr>
              <a:t>importatn</a:t>
            </a:r>
            <a:r>
              <a:rPr lang="fr-FR" noProof="0" dirty="0">
                <a:solidFill>
                  <a:schemeClr val="bg1"/>
                </a:solidFill>
              </a:rPr>
              <a:t> et </a:t>
            </a:r>
            <a:r>
              <a:rPr lang="fr-FR" noProof="0" dirty="0" err="1">
                <a:solidFill>
                  <a:schemeClr val="bg1"/>
                </a:solidFill>
              </a:rPr>
              <a:t>securitaire</a:t>
            </a:r>
            <a:r>
              <a:rPr lang="fr-FR" noProof="0" dirty="0">
                <a:solidFill>
                  <a:schemeClr val="bg1"/>
                </a:solidFill>
              </a:rPr>
              <a:t> lié a la </a:t>
            </a:r>
            <a:r>
              <a:rPr lang="fr-FR" noProof="0" dirty="0" err="1">
                <a:solidFill>
                  <a:schemeClr val="bg1"/>
                </a:solidFill>
              </a:rPr>
              <a:t>nav</a:t>
            </a:r>
            <a:r>
              <a:rPr lang="fr-FR" noProof="0" dirty="0">
                <a:solidFill>
                  <a:schemeClr val="bg1"/>
                </a:solidFill>
              </a:rPr>
              <a:t> et son trajet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 err="1">
                <a:solidFill>
                  <a:schemeClr val="bg1"/>
                </a:solidFill>
              </a:rPr>
              <a:t>Areodron</a:t>
            </a:r>
            <a:r>
              <a:rPr lang="fr-FR" noProof="0" dirty="0">
                <a:solidFill>
                  <a:schemeClr val="bg1"/>
                </a:solidFill>
              </a:rPr>
              <a:t> sont filtré en fonction des </a:t>
            </a:r>
            <a:r>
              <a:rPr lang="fr-FR" noProof="0" dirty="0" err="1">
                <a:solidFill>
                  <a:schemeClr val="bg1"/>
                </a:solidFill>
              </a:rPr>
              <a:t>paratre</a:t>
            </a:r>
            <a:r>
              <a:rPr lang="fr-FR" noProof="0" dirty="0">
                <a:solidFill>
                  <a:schemeClr val="bg1"/>
                </a:solidFill>
              </a:rPr>
              <a:t> de l’avion. Les </a:t>
            </a:r>
            <a:r>
              <a:rPr lang="fr-FR" noProof="0" dirty="0" err="1">
                <a:solidFill>
                  <a:schemeClr val="bg1"/>
                </a:solidFill>
              </a:rPr>
              <a:t>elemtn</a:t>
            </a:r>
            <a:r>
              <a:rPr lang="fr-FR" noProof="0" dirty="0">
                <a:solidFill>
                  <a:schemeClr val="bg1"/>
                </a:solidFill>
              </a:rPr>
              <a:t> </a:t>
            </a:r>
            <a:r>
              <a:rPr lang="fr-FR" noProof="0" dirty="0" err="1">
                <a:solidFill>
                  <a:schemeClr val="bg1"/>
                </a:solidFill>
              </a:rPr>
              <a:t>selctionnable</a:t>
            </a:r>
            <a:r>
              <a:rPr lang="fr-FR" noProof="0" dirty="0">
                <a:solidFill>
                  <a:schemeClr val="bg1"/>
                </a:solidFill>
              </a:rPr>
              <a:t> sont compatible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chemeClr val="bg1"/>
                </a:solidFill>
              </a:rPr>
              <a:t>Alter </a:t>
            </a:r>
            <a:r>
              <a:rPr lang="fr-FR" noProof="0" dirty="0" err="1">
                <a:solidFill>
                  <a:schemeClr val="bg1"/>
                </a:solidFill>
              </a:rPr>
              <a:t>immediate</a:t>
            </a:r>
            <a:r>
              <a:rPr lang="fr-FR" noProof="0" dirty="0">
                <a:solidFill>
                  <a:schemeClr val="bg1"/>
                </a:solidFill>
              </a:rPr>
              <a:t> en cas d’</a:t>
            </a:r>
            <a:r>
              <a:rPr lang="fr-FR" noProof="0" dirty="0" err="1">
                <a:solidFill>
                  <a:schemeClr val="bg1"/>
                </a:solidFill>
              </a:rPr>
              <a:t>incoherance</a:t>
            </a:r>
            <a:r>
              <a:rPr lang="fr-FR" noProof="0" dirty="0">
                <a:solidFill>
                  <a:schemeClr val="bg1"/>
                </a:solidFill>
              </a:rPr>
              <a:t> ou d’</a:t>
            </a:r>
            <a:r>
              <a:rPr lang="fr-FR" noProof="0" dirty="0" err="1">
                <a:solidFill>
                  <a:schemeClr val="bg1"/>
                </a:solidFill>
              </a:rPr>
              <a:t>incompatilibté</a:t>
            </a:r>
            <a:endParaRPr lang="fr-FR" noProof="0" dirty="0">
              <a:solidFill>
                <a:schemeClr val="bg1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noProof="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noProof="0" dirty="0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F56618B-B6A0-EC2C-A48A-91E987B833D1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BED10184-4D76-29D7-A0CA-9932798128B7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84A4000-F47A-8586-DCB8-C2065B3E189F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0C0DFE06-CC04-9894-5682-17BD6E788333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147EE19E-DC40-6504-BC2D-61B93EBD9D73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43DCA13A-C15C-866D-3DF2-0266B620B199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E4F0ED5D-4F93-BFB1-1BF2-F32DF30504F4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7B18D0B5-7E27-4DF3-646B-CA4287F86092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941F47C4-AD62-569A-25F9-7AF73D9A8584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59CFF57B-8074-C743-6C09-08DA48579ED8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8997C12-0DE7-2FEC-1BB3-0078945D423D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343F5D58-15C2-0C20-FB2E-117264076BB1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6EE13417-3681-22E0-2ECF-D90FEDEB8B0B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A22EBDC6-4505-83F7-31A0-4DBA4E178790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7F7FD0B-7EC4-6B74-62B5-A0BB230DC02C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F099F3B-F9B0-D3CE-D91D-D5813ECECD48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0733396-1F6A-9120-8B4D-9350C08AD9F3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BBF7D354-7DBF-C372-7B12-A7260EE9A055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0386D86-D22E-FA3D-4381-F06B69467471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7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AD2F3-E635-99AA-60DA-B08BB1CD1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C574-4654-649D-DE50-DB542772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Étape 2: </a:t>
            </a:r>
            <a:r>
              <a:rPr lang="fr-FR" sz="130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Meteo</a:t>
            </a: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fr-FR" sz="130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elmemetn</a:t>
            </a: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130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impressible</a:t>
            </a: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mais </a:t>
            </a:r>
            <a:r>
              <a:rPr lang="fr-FR" sz="1300" kern="1200" noProof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centraisable</a:t>
            </a:r>
            <a:b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Durée moyenne : 10-15 minutes (si tout va bien...)</a:t>
            </a:r>
            <a:br>
              <a:rPr lang="fr-FR" sz="130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fr-FR" sz="1300" kern="1200" noProof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B8F1203-BD39-BBC4-4FC6-FF2519F0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21302"/>
          <a:stretch>
            <a:fillRect/>
          </a:stretch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8" name="Image 7" descr="Une image contenant texte, carte, diagramme, atlas&#10;&#10;Le contenu généré par l’IA peut être incorrect.">
            <a:extLst>
              <a:ext uri="{FF2B5EF4-FFF2-40B4-BE49-F238E27FC236}">
                <a16:creationId xmlns:a16="http://schemas.microsoft.com/office/drawing/2014/main" id="{6BAD7F60-41FB-64E6-BDEC-E3FA8CCB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9" r="18349" b="-1"/>
          <a:stretch>
            <a:fillRect/>
          </a:stretch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Image 3" descr="Une image contenant texte, écriture manuscrite, papier, noir et blanc&#10;&#10;Le contenu généré par l’IA peut être incorrect.">
            <a:extLst>
              <a:ext uri="{FF2B5EF4-FFF2-40B4-BE49-F238E27FC236}">
                <a16:creationId xmlns:a16="http://schemas.microsoft.com/office/drawing/2014/main" id="{018A7F96-9EBA-64F0-2755-1EC2B0078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8" b="19482"/>
          <a:stretch>
            <a:fillRect/>
          </a:stretch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D610A0-E1C2-9DA2-4736-45E44BD052A5}"/>
              </a:ext>
            </a:extLst>
          </p:cNvPr>
          <p:cNvSpPr txBox="1"/>
          <p:nvPr/>
        </p:nvSpPr>
        <p:spPr>
          <a:xfrm>
            <a:off x="5105400" y="4507187"/>
            <a:ext cx="6899275" cy="2274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Récupérer les METAR/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TAF.TEMis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et WINDTEMP AEROWEB (5-10 min)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 tout analyser a la main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Doite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tre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fait un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dernie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moment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Valide la vol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Permet  de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verifier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si vent + condition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memeto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compatible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Earodrome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sont accessible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endParaRPr lang="fr-FR" sz="8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VS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Manuelle</a:t>
            </a: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Identifier sur les carte, analyser et exhaustif </a:t>
            </a:r>
          </a:p>
          <a:p>
            <a:pPr lvl="1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Alflight</a:t>
            </a:r>
            <a:endParaRPr lang="fr-FR" sz="8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Analyse avec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reusmer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des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elemtn</a:t>
            </a: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significtaif</a:t>
            </a:r>
            <a:endParaRPr lang="fr-FR" sz="800" noProof="0" dirty="0">
              <a:solidFill>
                <a:schemeClr val="bg1">
                  <a:alpha val="80000"/>
                </a:schemeClr>
              </a:solidFill>
            </a:endParaRPr>
          </a:p>
          <a:p>
            <a:pPr lvl="2" indent="-2286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400"/>
            </a:pPr>
            <a:r>
              <a:rPr lang="fr-FR" sz="800" noProof="0" dirty="0">
                <a:solidFill>
                  <a:schemeClr val="bg1">
                    <a:alpha val="80000"/>
                  </a:schemeClr>
                </a:solidFill>
              </a:rPr>
              <a:t>Centraliser et complié avec le reste des </a:t>
            </a:r>
            <a:r>
              <a:rPr lang="fr-FR" sz="800" noProof="0" dirty="0" err="1">
                <a:solidFill>
                  <a:schemeClr val="bg1">
                    <a:alpha val="80000"/>
                  </a:schemeClr>
                </a:solidFill>
              </a:rPr>
              <a:t>eleme,nt</a:t>
            </a:r>
            <a:endParaRPr lang="fr-FR" sz="800" noProof="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9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38385-68C5-0491-6595-7DE64A690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87E6-6EC4-40DD-9878-440FADAB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939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 sz="4000" b="1">
                <a:solidFill>
                  <a:srgbClr val="93163C"/>
                </a:solidFill>
              </a:defRPr>
            </a:pPr>
            <a:r>
              <a:rPr lang="fr-FR" sz="4000" noProof="0" dirty="0">
                <a:solidFill>
                  <a:schemeClr val="bg1"/>
                </a:solidFill>
              </a:rPr>
              <a:t>Étape 2 : Fini</a:t>
            </a:r>
          </a:p>
        </p:txBody>
      </p:sp>
      <p:pic>
        <p:nvPicPr>
          <p:cNvPr id="27" name="Image 26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B4BF06FB-BD51-8263-F71C-0151BFF5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" b="2050"/>
          <a:stretch>
            <a:fillRect/>
          </a:stretch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ED14D1A6-EF02-5ECF-65F8-9A7C8600CA88}"/>
              </a:ext>
            </a:extLst>
          </p:cNvPr>
          <p:cNvSpPr/>
          <p:nvPr/>
        </p:nvSpPr>
        <p:spPr>
          <a:xfrm>
            <a:off x="2209800" y="655320"/>
            <a:ext cx="335280" cy="312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CF04C64-6B5B-51DC-9395-539324BA35F8}"/>
              </a:ext>
            </a:extLst>
          </p:cNvPr>
          <p:cNvSpPr/>
          <p:nvPr/>
        </p:nvSpPr>
        <p:spPr>
          <a:xfrm>
            <a:off x="2840032" y="1046323"/>
            <a:ext cx="579443" cy="1490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LFST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1A39024-5BC1-3703-DF2F-36DD87204D21}"/>
              </a:ext>
            </a:extLst>
          </p:cNvPr>
          <p:cNvCxnSpPr>
            <a:cxnSpLocks/>
            <a:stCxn id="36" idx="1"/>
            <a:endCxn id="28" idx="5"/>
          </p:cNvCxnSpPr>
          <p:nvPr/>
        </p:nvCxnSpPr>
        <p:spPr>
          <a:xfrm flipH="1" flipV="1">
            <a:off x="2495979" y="921987"/>
            <a:ext cx="344053" cy="198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EC3CBA3B-7D51-711F-2AC2-2B0E2F12A05A}"/>
              </a:ext>
            </a:extLst>
          </p:cNvPr>
          <p:cNvSpPr/>
          <p:nvPr/>
        </p:nvSpPr>
        <p:spPr>
          <a:xfrm>
            <a:off x="1771650" y="4487400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2493E4BD-56AD-2C7A-F09C-7F8835CCFB48}"/>
              </a:ext>
            </a:extLst>
          </p:cNvPr>
          <p:cNvSpPr/>
          <p:nvPr/>
        </p:nvSpPr>
        <p:spPr>
          <a:xfrm>
            <a:off x="296545" y="4221335"/>
            <a:ext cx="335280" cy="3124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10FDDCD6-8D5C-79CD-07EE-FBE1D32E7D4B}"/>
              </a:ext>
            </a:extLst>
          </p:cNvPr>
          <p:cNvSpPr/>
          <p:nvPr/>
        </p:nvSpPr>
        <p:spPr>
          <a:xfrm>
            <a:off x="2367915" y="4799820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NB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98C92FE8-579D-F00D-2922-4E15AB7B10F8}"/>
              </a:ext>
            </a:extLst>
          </p:cNvPr>
          <p:cNvCxnSpPr>
            <a:cxnSpLocks/>
            <a:stCxn id="52" idx="1"/>
            <a:endCxn id="50" idx="5"/>
          </p:cNvCxnSpPr>
          <p:nvPr/>
        </p:nvCxnSpPr>
        <p:spPr>
          <a:xfrm flipH="1" flipV="1">
            <a:off x="2057829" y="4754067"/>
            <a:ext cx="310086" cy="120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94490D7-DF3D-7801-00DC-B77CA79BEEAD}"/>
              </a:ext>
            </a:extLst>
          </p:cNvPr>
          <p:cNvSpPr/>
          <p:nvPr/>
        </p:nvSpPr>
        <p:spPr>
          <a:xfrm>
            <a:off x="174463" y="4862505"/>
            <a:ext cx="579443" cy="1490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HK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6BC8CEEF-26C6-4069-18B3-6E5DA5CE4EB4}"/>
              </a:ext>
            </a:extLst>
          </p:cNvPr>
          <p:cNvCxnSpPr>
            <a:cxnSpLocks/>
            <a:stCxn id="57" idx="0"/>
            <a:endCxn id="51" idx="4"/>
          </p:cNvCxnSpPr>
          <p:nvPr/>
        </p:nvCxnSpPr>
        <p:spPr>
          <a:xfrm flipV="1">
            <a:off x="464185" y="4533755"/>
            <a:ext cx="0" cy="328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3AE7586B-85C3-9008-00A7-C8D8D79379AD}"/>
              </a:ext>
            </a:extLst>
          </p:cNvPr>
          <p:cNvSpPr txBox="1"/>
          <p:nvPr/>
        </p:nvSpPr>
        <p:spPr>
          <a:xfrm>
            <a:off x="5048251" y="1505694"/>
            <a:ext cx="6140449" cy="3683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u="sng" noProof="0" dirty="0">
                <a:solidFill>
                  <a:schemeClr val="bg1"/>
                </a:solidFill>
              </a:rPr>
              <a:t>Navigation qui est valide et sans contrant indication</a:t>
            </a:r>
            <a:endParaRPr lang="fr-FR" noProof="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1500" noProof="0" dirty="0">
              <a:solidFill>
                <a:schemeClr val="bg1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42EE91A5-18B3-0FFE-BAEB-35B965D9D532}"/>
              </a:ext>
            </a:extLst>
          </p:cNvPr>
          <p:cNvSpPr/>
          <p:nvPr/>
        </p:nvSpPr>
        <p:spPr>
          <a:xfrm>
            <a:off x="1513362" y="2273010"/>
            <a:ext cx="335280" cy="3124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76DE8E11-F922-7857-00B6-5CA56236ED9D}"/>
              </a:ext>
            </a:extLst>
          </p:cNvPr>
          <p:cNvSpPr/>
          <p:nvPr/>
        </p:nvSpPr>
        <p:spPr>
          <a:xfrm>
            <a:off x="2126450" y="2583624"/>
            <a:ext cx="579443" cy="1490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S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5E7D163-251B-980C-CCEC-52127DE96F0B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 flipV="1">
            <a:off x="1799541" y="2539677"/>
            <a:ext cx="326909" cy="11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D2D1AB19-7F6F-2337-AD6E-F0504D2E3300}"/>
              </a:ext>
            </a:extLst>
          </p:cNvPr>
          <p:cNvSpPr/>
          <p:nvPr/>
        </p:nvSpPr>
        <p:spPr>
          <a:xfrm>
            <a:off x="934559" y="3894586"/>
            <a:ext cx="308243" cy="2666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A52FDD65-5F14-BC96-BDFD-282349E99A19}"/>
              </a:ext>
            </a:extLst>
          </p:cNvPr>
          <p:cNvSpPr/>
          <p:nvPr/>
        </p:nvSpPr>
        <p:spPr>
          <a:xfrm>
            <a:off x="1151206" y="3504507"/>
            <a:ext cx="579443" cy="14906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noProof="0" dirty="0"/>
              <a:t>LFGA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A651243-B5E4-FAB5-448C-23C857F01AE3}"/>
              </a:ext>
            </a:extLst>
          </p:cNvPr>
          <p:cNvCxnSpPr>
            <a:cxnSpLocks/>
            <a:stCxn id="68" idx="2"/>
            <a:endCxn id="67" idx="7"/>
          </p:cNvCxnSpPr>
          <p:nvPr/>
        </p:nvCxnSpPr>
        <p:spPr>
          <a:xfrm flipH="1">
            <a:off x="1197661" y="3653572"/>
            <a:ext cx="243267" cy="280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3" name="Signe de multiplication 72">
            <a:extLst>
              <a:ext uri="{FF2B5EF4-FFF2-40B4-BE49-F238E27FC236}">
                <a16:creationId xmlns:a16="http://schemas.microsoft.com/office/drawing/2014/main" id="{EEDDA121-9185-DA65-3399-4875C9544439}"/>
              </a:ext>
            </a:extLst>
          </p:cNvPr>
          <p:cNvSpPr/>
          <p:nvPr/>
        </p:nvSpPr>
        <p:spPr>
          <a:xfrm>
            <a:off x="2314575" y="5380401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5" name="Signe de multiplication 74">
            <a:extLst>
              <a:ext uri="{FF2B5EF4-FFF2-40B4-BE49-F238E27FC236}">
                <a16:creationId xmlns:a16="http://schemas.microsoft.com/office/drawing/2014/main" id="{992362BD-C7FA-5339-F2DE-70C82BA0BBB8}"/>
              </a:ext>
            </a:extLst>
          </p:cNvPr>
          <p:cNvSpPr/>
          <p:nvPr/>
        </p:nvSpPr>
        <p:spPr>
          <a:xfrm>
            <a:off x="3198809" y="1846626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6" name="Signe de multiplication 75">
            <a:extLst>
              <a:ext uri="{FF2B5EF4-FFF2-40B4-BE49-F238E27FC236}">
                <a16:creationId xmlns:a16="http://schemas.microsoft.com/office/drawing/2014/main" id="{F632E12C-21BA-2DCB-12D1-29EB44ED5E0E}"/>
              </a:ext>
            </a:extLst>
          </p:cNvPr>
          <p:cNvSpPr/>
          <p:nvPr/>
        </p:nvSpPr>
        <p:spPr>
          <a:xfrm>
            <a:off x="2877556" y="498380"/>
            <a:ext cx="310086" cy="32385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53128A7-0FA8-F4C3-8B93-280A4668F78F}"/>
              </a:ext>
            </a:extLst>
          </p:cNvPr>
          <p:cNvSpPr/>
          <p:nvPr/>
        </p:nvSpPr>
        <p:spPr>
          <a:xfrm>
            <a:off x="1328371" y="6581944"/>
            <a:ext cx="335280" cy="31242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BD40D893-010F-7533-91C1-56E1DA147D08}"/>
              </a:ext>
            </a:extLst>
          </p:cNvPr>
          <p:cNvCxnSpPr>
            <a:stCxn id="28" idx="4"/>
            <a:endCxn id="62" idx="7"/>
          </p:cNvCxnSpPr>
          <p:nvPr/>
        </p:nvCxnSpPr>
        <p:spPr>
          <a:xfrm flipH="1">
            <a:off x="1799541" y="967740"/>
            <a:ext cx="577899" cy="135102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5CBF13A5-189E-AF3F-CA84-225B922B84EC}"/>
              </a:ext>
            </a:extLst>
          </p:cNvPr>
          <p:cNvCxnSpPr>
            <a:cxnSpLocks/>
            <a:stCxn id="62" idx="4"/>
            <a:endCxn id="50" idx="0"/>
          </p:cNvCxnSpPr>
          <p:nvPr/>
        </p:nvCxnSpPr>
        <p:spPr>
          <a:xfrm>
            <a:off x="1681002" y="2585430"/>
            <a:ext cx="258288" cy="190197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82FA94B4-D302-CD93-36F5-3D84CBDD0381}"/>
              </a:ext>
            </a:extLst>
          </p:cNvPr>
          <p:cNvCxnSpPr>
            <a:cxnSpLocks/>
            <a:stCxn id="50" idx="2"/>
            <a:endCxn id="51" idx="6"/>
          </p:cNvCxnSpPr>
          <p:nvPr/>
        </p:nvCxnSpPr>
        <p:spPr>
          <a:xfrm flipH="1" flipV="1">
            <a:off x="631825" y="4377545"/>
            <a:ext cx="1139825" cy="2660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226EFDD-A43E-FAE5-993C-DE198CC04F55}"/>
              </a:ext>
            </a:extLst>
          </p:cNvPr>
          <p:cNvCxnSpPr>
            <a:cxnSpLocks/>
            <a:stCxn id="51" idx="0"/>
            <a:endCxn id="62" idx="3"/>
          </p:cNvCxnSpPr>
          <p:nvPr/>
        </p:nvCxnSpPr>
        <p:spPr>
          <a:xfrm flipV="1">
            <a:off x="464185" y="2539677"/>
            <a:ext cx="1098278" cy="168165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543B29A-29A3-CEA3-B862-9C23B7206EB5}"/>
              </a:ext>
            </a:extLst>
          </p:cNvPr>
          <p:cNvSpPr/>
          <p:nvPr/>
        </p:nvSpPr>
        <p:spPr>
          <a:xfrm>
            <a:off x="1214276" y="2732689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215FBA5-0CF2-9D39-2FC2-5BF8F80004D4}"/>
              </a:ext>
            </a:extLst>
          </p:cNvPr>
          <p:cNvSpPr/>
          <p:nvPr/>
        </p:nvSpPr>
        <p:spPr>
          <a:xfrm>
            <a:off x="934559" y="4409295"/>
            <a:ext cx="625995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84D4A42-3AE4-5F37-4CF3-4ABECA914B74}"/>
              </a:ext>
            </a:extLst>
          </p:cNvPr>
          <p:cNvSpPr/>
          <p:nvPr/>
        </p:nvSpPr>
        <p:spPr>
          <a:xfrm>
            <a:off x="454660" y="3580165"/>
            <a:ext cx="528906" cy="312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B6800097-9293-A965-B99C-E81CB81249D6}"/>
              </a:ext>
            </a:extLst>
          </p:cNvPr>
          <p:cNvCxnSpPr>
            <a:cxnSpLocks/>
          </p:cNvCxnSpPr>
          <p:nvPr/>
        </p:nvCxnSpPr>
        <p:spPr>
          <a:xfrm flipV="1">
            <a:off x="1214276" y="2622277"/>
            <a:ext cx="0" cy="44766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0DCE00C4-6CCB-A8EB-F386-95E1041F58E3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1218877" y="2539677"/>
            <a:ext cx="343586" cy="151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116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260</TotalTime>
  <Words>3746</Words>
  <Application>Microsoft Office PowerPoint</Application>
  <PresentationFormat>Grand écran</PresentationFormat>
  <Paragraphs>329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Calisto MT</vt:lpstr>
      <vt:lpstr>Montserrat Light</vt:lpstr>
      <vt:lpstr>Termina Medium</vt:lpstr>
      <vt:lpstr>Wingdings 2</vt:lpstr>
      <vt:lpstr>Ardoise</vt:lpstr>
      <vt:lpstr>Présentation PowerPoint</vt:lpstr>
      <vt:lpstr>Étape 0  Ou Aller ?  1 minutes, agréable  On fait rêver On parle de simplicité on fixe une date</vt:lpstr>
      <vt:lpstr>Présentation PowerPoint</vt:lpstr>
      <vt:lpstr>Présentation PowerPoint</vt:lpstr>
      <vt:lpstr>Étape 1.2: Les Cartes VAC</vt:lpstr>
      <vt:lpstr>Étape 1.3: Recherche et Collecte des Documents Durée moyenne : 45-60 minutes (si tout va bien...) </vt:lpstr>
      <vt:lpstr>Étape 1 : Fini</vt:lpstr>
      <vt:lpstr>Étape 2: Meteo: elmemetn impressible mais centraisable Durée moyenne : 10-15 minutes (si tout va bien...) </vt:lpstr>
      <vt:lpstr>Étape 2 : Fini</vt:lpstr>
      <vt:lpstr>Étape 3 : Weight &amp; Balance et Check Final</vt:lpstr>
      <vt:lpstr>Étape 3 : Finie</vt:lpstr>
      <vt:lpstr>Étape 4: Performance et distance</vt:lpstr>
      <vt:lpstr>Étape 4 : Finie</vt:lpstr>
      <vt:lpstr>Étape 5 : Imprimer et centraliser et preparer</vt:lpstr>
      <vt:lpstr>Étape 5/5 : la preparation est Complete : Le Cauchemar des Changements</vt:lpstr>
      <vt:lpstr>Présentation PowerPoint</vt:lpstr>
      <vt:lpstr>Présentation PowerPoint</vt:lpstr>
      <vt:lpstr>Comment Fonctionne Alflight ?</vt:lpstr>
      <vt:lpstr>1️⃣ Première Utilisation : Configuration Initiale</vt:lpstr>
      <vt:lpstr>Présentation PowerPoint</vt:lpstr>
      <vt:lpstr>2️⃣ Chaque Vol : Préparation en 3 Minutes ⚡</vt:lpstr>
      <vt:lpstr>Avant / Après : Le Changement Radical</vt:lpstr>
      <vt:lpstr>🎯 Le Véritable Impact d'Alflight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Katharina Grünberger</dc:creator>
  <cp:lastModifiedBy>Katharina Grünberger</cp:lastModifiedBy>
  <cp:revision>9</cp:revision>
  <dcterms:created xsi:type="dcterms:W3CDTF">2025-11-20T14:08:55Z</dcterms:created>
  <dcterms:modified xsi:type="dcterms:W3CDTF">2025-11-25T10:43:56Z</dcterms:modified>
</cp:coreProperties>
</file>